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Lst>
  <p:sldSz cx="9144000" cy="5143500" type="screen16x9"/>
  <p:notesSz cx="6858000" cy="9144000"/>
  <p:embeddedFontLst>
    <p:embeddedFont>
      <p:font typeface="Ubuntu" panose="020B0504030602030204" pitchFamily="34" charset="0"/>
      <p:regular r:id="rId20"/>
      <p:bold r:id="rId21"/>
      <p:italic r:id="rId22"/>
      <p:boldItalic r:id="rId23"/>
    </p:embeddedFont>
    <p:embeddedFont>
      <p:font typeface="Ubuntu Light" panose="020B0304030602030204" pitchFamily="34" charset="0"/>
      <p:regular r:id="rId24"/>
      <p:bold r:id="rId25"/>
      <p:italic r:id="rId26"/>
      <p:boldItalic r:id="rId2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guide id="3" orient="horz" pos="596">
          <p15:clr>
            <a:srgbClr val="9AA0A6"/>
          </p15:clr>
        </p15:guide>
        <p15:guide id="4" orient="horz" pos="1075">
          <p15:clr>
            <a:srgbClr val="9AA0A6"/>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32" roundtripDataSignature="AMtx7mhGebeuivvPK6Fg0SLgGS9cfaQtIw=="/>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F4DE620-E8AB-40EF-81BF-E4FC5C45284E}">
  <a:tblStyle styleId="{5F4DE620-E8AB-40EF-81BF-E4FC5C45284E}" styleName="Table_0">
    <a:wholeTbl>
      <a:tcTxStyle b="off" i="off">
        <a:font>
          <a:latin typeface="Arial"/>
          <a:ea typeface="Arial"/>
          <a:cs typeface="Arial"/>
        </a:font>
        <a:srgbClr val="000000"/>
      </a:tcTxStyle>
      <a:tcStyle>
        <a:tcBdr>
          <a:left>
            <a:ln w="12700" cap="flat" cmpd="sng">
              <a:solidFill>
                <a:srgbClr val="000000"/>
              </a:solidFill>
              <a:prstDash val="solid"/>
              <a:round/>
              <a:headEnd type="none" w="sm" len="sm"/>
              <a:tailEnd type="none" w="sm" len="sm"/>
            </a:ln>
          </a:left>
          <a:right>
            <a:ln w="12700" cap="flat" cmpd="sng">
              <a:solidFill>
                <a:srgbClr val="000000"/>
              </a:solidFill>
              <a:prstDash val="solid"/>
              <a:round/>
              <a:headEnd type="none" w="sm" len="sm"/>
              <a:tailEnd type="none" w="sm" len="sm"/>
            </a:ln>
          </a:right>
          <a:top>
            <a:ln w="12700" cap="flat" cmpd="sng">
              <a:solidFill>
                <a:srgbClr val="000000"/>
              </a:solidFill>
              <a:prstDash val="solid"/>
              <a:round/>
              <a:headEnd type="none" w="sm" len="sm"/>
              <a:tailEnd type="none" w="sm" len="sm"/>
            </a:ln>
          </a:top>
          <a:bottom>
            <a:ln w="12700" cap="flat" cmpd="sng">
              <a:solidFill>
                <a:srgbClr val="000000"/>
              </a:solidFill>
              <a:prstDash val="solid"/>
              <a:round/>
              <a:headEnd type="none" w="sm" len="sm"/>
              <a:tailEnd type="none" w="sm" len="sm"/>
            </a:ln>
          </a:bottom>
          <a:insideH>
            <a:ln w="12700" cap="flat" cmpd="sng">
              <a:solidFill>
                <a:srgbClr val="000000"/>
              </a:solidFill>
              <a:prstDash val="solid"/>
              <a:round/>
              <a:headEnd type="none" w="sm" len="sm"/>
              <a:tailEnd type="none" w="sm" len="sm"/>
            </a:ln>
          </a:insideH>
          <a:insideV>
            <a:ln w="12700" cap="flat" cmpd="sng">
              <a:solidFill>
                <a:srgbClr val="000000"/>
              </a:solidFill>
              <a:prstDash val="solid"/>
              <a:round/>
              <a:headEnd type="none" w="sm" len="sm"/>
              <a:tailEnd type="none" w="sm" len="sm"/>
            </a:ln>
          </a:insideV>
        </a:tcBdr>
        <a:fill>
          <a:solidFill>
            <a:srgbClr val="FFFFFF">
              <a:alpha val="0"/>
            </a:srgbClr>
          </a:solidFill>
        </a:fill>
      </a:tcStyle>
    </a:wholeTbl>
    <a:band1H>
      <a:tcTxStyle b="off" i="off"/>
      <a:tcStyle>
        <a:tcBdr/>
      </a:tcStyle>
    </a:band1H>
    <a:band2H>
      <a:tcTxStyle b="off" i="off"/>
      <a:tcStyle>
        <a:tcBdr/>
        <a:fill>
          <a:solidFill>
            <a:srgbClr val="FFFFFF"/>
          </a:solidFill>
        </a:fill>
      </a:tcStyle>
    </a:band2H>
    <a:band1V>
      <a:tcTxStyle b="off" i="off"/>
      <a:tcStyle>
        <a:tcBdr/>
      </a:tcStyle>
    </a:band1V>
    <a:band2V>
      <a:tcTxStyle b="off" i="off"/>
      <a:tcStyle>
        <a:tcBdr/>
      </a:tcStyle>
    </a:band2V>
    <a:lastCol>
      <a:tcTxStyle b="off" i="off"/>
      <a:tcStyle>
        <a:tcBdr/>
      </a:tcStyle>
    </a:lastCol>
    <a:firstCol>
      <a:tcTxStyle b="off" i="off">
        <a:font>
          <a:latin typeface="Arial"/>
          <a:ea typeface="Arial"/>
          <a:cs typeface="Arial"/>
        </a:font>
        <a:srgbClr val="000000"/>
      </a:tcTxStyle>
      <a:tcStyle>
        <a:tcBdr>
          <a:left>
            <a:ln w="12700" cap="flat" cmpd="sng">
              <a:solidFill>
                <a:srgbClr val="000000"/>
              </a:solidFill>
              <a:prstDash val="solid"/>
              <a:round/>
              <a:headEnd type="none" w="sm" len="sm"/>
              <a:tailEnd type="none" w="sm" len="sm"/>
            </a:ln>
          </a:left>
          <a:right>
            <a:ln w="12700" cap="flat" cmpd="sng">
              <a:solidFill>
                <a:srgbClr val="000000"/>
              </a:solidFill>
              <a:prstDash val="solid"/>
              <a:round/>
              <a:headEnd type="none" w="sm" len="sm"/>
              <a:tailEnd type="none" w="sm" len="sm"/>
            </a:ln>
          </a:right>
          <a:top>
            <a:ln w="12700" cap="flat" cmpd="sng">
              <a:solidFill>
                <a:srgbClr val="000000"/>
              </a:solidFill>
              <a:prstDash val="solid"/>
              <a:round/>
              <a:headEnd type="none" w="sm" len="sm"/>
              <a:tailEnd type="none" w="sm" len="sm"/>
            </a:ln>
          </a:top>
          <a:bottom>
            <a:ln w="12700" cap="flat" cmpd="sng">
              <a:solidFill>
                <a:srgbClr val="000000"/>
              </a:solidFill>
              <a:prstDash val="solid"/>
              <a:round/>
              <a:headEnd type="none" w="sm" len="sm"/>
              <a:tailEnd type="none" w="sm" len="sm"/>
            </a:ln>
          </a:bottom>
          <a:insideH>
            <a:ln w="12700" cap="flat" cmpd="sng">
              <a:solidFill>
                <a:srgbClr val="000000"/>
              </a:solidFill>
              <a:prstDash val="solid"/>
              <a:round/>
              <a:headEnd type="none" w="sm" len="sm"/>
              <a:tailEnd type="none" w="sm" len="sm"/>
            </a:ln>
          </a:insideH>
          <a:insideV>
            <a:ln w="12700" cap="flat" cmpd="sng">
              <a:solidFill>
                <a:srgbClr val="000000"/>
              </a:solidFill>
              <a:prstDash val="solid"/>
              <a:round/>
              <a:headEnd type="none" w="sm" len="sm"/>
              <a:tailEnd type="none" w="sm" len="sm"/>
            </a:ln>
          </a:insideV>
        </a:tcBdr>
        <a:fill>
          <a:solidFill>
            <a:srgbClr val="FFFFFF">
              <a:alpha val="0"/>
            </a:srgbClr>
          </a:solidFill>
        </a:fill>
      </a:tcStyle>
    </a:firstCol>
    <a:lastRow>
      <a:tcTxStyle b="off" i="off">
        <a:font>
          <a:latin typeface="Arial"/>
          <a:ea typeface="Arial"/>
          <a:cs typeface="Arial"/>
        </a:font>
        <a:srgbClr val="000000"/>
      </a:tcTxStyle>
      <a:tcStyle>
        <a:tcBdr>
          <a:left>
            <a:ln w="12700" cap="flat" cmpd="sng">
              <a:solidFill>
                <a:srgbClr val="000000"/>
              </a:solidFill>
              <a:prstDash val="solid"/>
              <a:round/>
              <a:headEnd type="none" w="sm" len="sm"/>
              <a:tailEnd type="none" w="sm" len="sm"/>
            </a:ln>
          </a:left>
          <a:right>
            <a:ln w="12700" cap="flat" cmpd="sng">
              <a:solidFill>
                <a:srgbClr val="000000"/>
              </a:solidFill>
              <a:prstDash val="solid"/>
              <a:round/>
              <a:headEnd type="none" w="sm" len="sm"/>
              <a:tailEnd type="none" w="sm" len="sm"/>
            </a:ln>
          </a:right>
          <a:top>
            <a:ln w="12700" cap="flat" cmpd="sng">
              <a:solidFill>
                <a:srgbClr val="000000"/>
              </a:solidFill>
              <a:prstDash val="solid"/>
              <a:round/>
              <a:headEnd type="none" w="sm" len="sm"/>
              <a:tailEnd type="none" w="sm" len="sm"/>
            </a:ln>
          </a:top>
          <a:bottom>
            <a:ln w="12700" cap="flat" cmpd="sng">
              <a:solidFill>
                <a:srgbClr val="000000"/>
              </a:solidFill>
              <a:prstDash val="solid"/>
              <a:round/>
              <a:headEnd type="none" w="sm" len="sm"/>
              <a:tailEnd type="none" w="sm" len="sm"/>
            </a:ln>
          </a:bottom>
          <a:insideH>
            <a:ln w="12700" cap="flat" cmpd="sng">
              <a:solidFill>
                <a:srgbClr val="000000"/>
              </a:solidFill>
              <a:prstDash val="solid"/>
              <a:round/>
              <a:headEnd type="none" w="sm" len="sm"/>
              <a:tailEnd type="none" w="sm" len="sm"/>
            </a:ln>
          </a:insideH>
          <a:insideV>
            <a:ln w="12700" cap="flat" cmpd="sng">
              <a:solidFill>
                <a:srgbClr val="000000"/>
              </a:solidFill>
              <a:prstDash val="solid"/>
              <a:round/>
              <a:headEnd type="none" w="sm" len="sm"/>
              <a:tailEnd type="none" w="sm" len="sm"/>
            </a:ln>
          </a:insideV>
        </a:tcBdr>
        <a:fill>
          <a:solidFill>
            <a:srgbClr val="FFFFFF">
              <a:alpha val="0"/>
            </a:srgbClr>
          </a:solidFill>
        </a:fill>
      </a:tcStyle>
    </a:lastRow>
    <a:seCell>
      <a:tcTxStyle b="off" i="off"/>
      <a:tcStyle>
        <a:tcBdr/>
      </a:tcStyle>
    </a:seCell>
    <a:swCell>
      <a:tcTxStyle b="off" i="off"/>
      <a:tcStyle>
        <a:tcBdr/>
      </a:tcStyle>
    </a:swCell>
    <a:firstRow>
      <a:tcTxStyle b="off" i="off">
        <a:font>
          <a:latin typeface="Arial"/>
          <a:ea typeface="Arial"/>
          <a:cs typeface="Arial"/>
        </a:font>
        <a:srgbClr val="000000"/>
      </a:tcTxStyle>
      <a:tcStyle>
        <a:tcBdr>
          <a:left>
            <a:ln w="12700" cap="flat" cmpd="sng">
              <a:solidFill>
                <a:srgbClr val="000000"/>
              </a:solidFill>
              <a:prstDash val="solid"/>
              <a:round/>
              <a:headEnd type="none" w="sm" len="sm"/>
              <a:tailEnd type="none" w="sm" len="sm"/>
            </a:ln>
          </a:left>
          <a:right>
            <a:ln w="12700" cap="flat" cmpd="sng">
              <a:solidFill>
                <a:srgbClr val="000000"/>
              </a:solidFill>
              <a:prstDash val="solid"/>
              <a:round/>
              <a:headEnd type="none" w="sm" len="sm"/>
              <a:tailEnd type="none" w="sm" len="sm"/>
            </a:ln>
          </a:right>
          <a:top>
            <a:ln w="12700" cap="flat" cmpd="sng">
              <a:solidFill>
                <a:srgbClr val="000000"/>
              </a:solidFill>
              <a:prstDash val="solid"/>
              <a:round/>
              <a:headEnd type="none" w="sm" len="sm"/>
              <a:tailEnd type="none" w="sm" len="sm"/>
            </a:ln>
          </a:top>
          <a:bottom>
            <a:ln w="12700" cap="flat" cmpd="sng">
              <a:solidFill>
                <a:srgbClr val="000000"/>
              </a:solidFill>
              <a:prstDash val="solid"/>
              <a:round/>
              <a:headEnd type="none" w="sm" len="sm"/>
              <a:tailEnd type="none" w="sm" len="sm"/>
            </a:ln>
          </a:bottom>
          <a:insideH>
            <a:ln w="12700" cap="flat" cmpd="sng">
              <a:solidFill>
                <a:srgbClr val="000000"/>
              </a:solidFill>
              <a:prstDash val="solid"/>
              <a:round/>
              <a:headEnd type="none" w="sm" len="sm"/>
              <a:tailEnd type="none" w="sm" len="sm"/>
            </a:ln>
          </a:insideH>
          <a:insideV>
            <a:ln w="12700" cap="flat" cmpd="sng">
              <a:solidFill>
                <a:srgbClr val="000000"/>
              </a:solidFill>
              <a:prstDash val="solid"/>
              <a:round/>
              <a:headEnd type="none" w="sm" len="sm"/>
              <a:tailEnd type="none" w="sm" len="sm"/>
            </a:ln>
          </a:insideV>
        </a:tcBdr>
        <a:fill>
          <a:solidFill>
            <a:srgbClr val="FFFFFF">
              <a:alpha val="0"/>
            </a:srgbClr>
          </a:solidFill>
        </a:fill>
      </a:tcStyle>
    </a:firstRow>
    <a:neCell>
      <a:tcTxStyle b="off" i="off"/>
      <a:tcStyle>
        <a:tcBdr/>
      </a:tcStyle>
    </a:neCell>
    <a:nwCell>
      <a:tcTxStyle b="off" i="off"/>
      <a:tcStyle>
        <a:tcBdr/>
      </a:tcStyle>
    </a:nwCell>
  </a:tblStyle>
  <a:tblStyle styleId="{4D535651-E66D-4565-B037-CA19644D5039}" styleName="Table_1">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3" d="100"/>
          <a:sy n="103" d="100"/>
        </p:scale>
        <p:origin x="874" y="77"/>
      </p:cViewPr>
      <p:guideLst>
        <p:guide orient="horz" pos="1620"/>
        <p:guide pos="2880"/>
        <p:guide orient="horz" pos="596"/>
        <p:guide orient="horz" pos="1075"/>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7.fntdata"/><Relationship Id="rId3" Type="http://schemas.openxmlformats.org/officeDocument/2006/relationships/slide" Target="slides/slide2.xml"/><Relationship Id="rId21" Type="http://schemas.openxmlformats.org/officeDocument/2006/relationships/font" Target="fonts/font2.fntdata"/><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32" Type="http://customschemas.google.com/relationships/presentationmetadata" Target="meta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font" Target="fonts/font8.fntdata"/><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2" name="Google Shape;21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p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8" name="Google Shape;258;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p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3" name="Google Shape;263;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p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8" name="Google Shape;268;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p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3" name="Google Shape;273;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8" name="Google Shape;278;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3" name="Google Shape;283;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p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2" name="Google Shape;292;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p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6" name="Google Shape;296;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p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7" name="Google Shape;217;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3" name="Google Shape;223;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p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8" name="Google Shape;228;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3" name="Google Shape;233;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p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8" name="Google Shape;238;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p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3" name="Google Shape;243;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p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8" name="Google Shape;248;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3" name="Google Shape;253;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jp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2.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5.jp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jp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jp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rgbClr val="004F5B"/>
        </a:solidFill>
        <a:effectLst/>
      </p:bgPr>
    </p:bg>
    <p:spTree>
      <p:nvGrpSpPr>
        <p:cNvPr id="1" name="Shape 9"/>
        <p:cNvGrpSpPr/>
        <p:nvPr/>
      </p:nvGrpSpPr>
      <p:grpSpPr>
        <a:xfrm>
          <a:off x="0" y="0"/>
          <a:ext cx="0" cy="0"/>
          <a:chOff x="0" y="0"/>
          <a:chExt cx="0" cy="0"/>
        </a:xfrm>
      </p:grpSpPr>
      <p:pic>
        <p:nvPicPr>
          <p:cNvPr id="10" name="Google Shape;10;p19"/>
          <p:cNvPicPr preferRelativeResize="0"/>
          <p:nvPr/>
        </p:nvPicPr>
        <p:blipFill rotWithShape="1">
          <a:blip r:embed="rId2">
            <a:alphaModFix amt="22000"/>
          </a:blip>
          <a:srcRect l="32867" b="7251"/>
          <a:stretch/>
        </p:blipFill>
        <p:spPr>
          <a:xfrm>
            <a:off x="4273724" y="373000"/>
            <a:ext cx="4870277" cy="4770499"/>
          </a:xfrm>
          <a:prstGeom prst="rect">
            <a:avLst/>
          </a:prstGeom>
          <a:noFill/>
          <a:ln>
            <a:noFill/>
          </a:ln>
        </p:spPr>
      </p:pic>
      <p:sp>
        <p:nvSpPr>
          <p:cNvPr id="11" name="Google Shape;11;p19"/>
          <p:cNvSpPr txBox="1"/>
          <p:nvPr/>
        </p:nvSpPr>
        <p:spPr>
          <a:xfrm>
            <a:off x="2027635" y="1875350"/>
            <a:ext cx="5088600" cy="15420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4000"/>
              <a:buFont typeface="Arial"/>
              <a:buNone/>
            </a:pPr>
            <a:r>
              <a:rPr lang="en-US" sz="4000" b="0" i="0" u="none" strike="noStrike" cap="none">
                <a:solidFill>
                  <a:srgbClr val="FFFFFF"/>
                </a:solidFill>
                <a:latin typeface="Ubuntu Light"/>
                <a:ea typeface="Ubuntu Light"/>
                <a:cs typeface="Ubuntu Light"/>
                <a:sym typeface="Ubuntu Light"/>
              </a:rPr>
              <a:t>Mortgage Portfolio Products</a:t>
            </a:r>
            <a:endParaRPr sz="1800" b="0" i="0" u="none" strike="noStrike" cap="none">
              <a:solidFill>
                <a:srgbClr val="FFFFFF"/>
              </a:solidFill>
              <a:latin typeface="Ubuntu Light"/>
              <a:ea typeface="Ubuntu Light"/>
              <a:cs typeface="Ubuntu Light"/>
              <a:sym typeface="Ubuntu Light"/>
            </a:endParaRPr>
          </a:p>
        </p:txBody>
      </p:sp>
      <p:pic>
        <p:nvPicPr>
          <p:cNvPr id="12" name="Google Shape;12;p19"/>
          <p:cNvPicPr preferRelativeResize="0"/>
          <p:nvPr/>
        </p:nvPicPr>
        <p:blipFill rotWithShape="1">
          <a:blip r:embed="rId3">
            <a:alphaModFix/>
          </a:blip>
          <a:srcRect/>
          <a:stretch/>
        </p:blipFill>
        <p:spPr>
          <a:xfrm>
            <a:off x="2086153" y="1768613"/>
            <a:ext cx="329283" cy="365874"/>
          </a:xfrm>
          <a:prstGeom prst="rect">
            <a:avLst/>
          </a:prstGeom>
          <a:noFill/>
          <a:ln>
            <a:noFill/>
          </a:ln>
        </p:spPr>
      </p:pic>
      <p:pic>
        <p:nvPicPr>
          <p:cNvPr id="13" name="Google Shape;13;p19"/>
          <p:cNvPicPr preferRelativeResize="0"/>
          <p:nvPr/>
        </p:nvPicPr>
        <p:blipFill rotWithShape="1">
          <a:blip r:embed="rId4">
            <a:alphaModFix/>
          </a:blip>
          <a:srcRect l="467" t="53639" r="59262" b="7807"/>
          <a:stretch/>
        </p:blipFill>
        <p:spPr>
          <a:xfrm>
            <a:off x="0" y="0"/>
            <a:ext cx="2965025" cy="1983001"/>
          </a:xfrm>
          <a:prstGeom prst="rect">
            <a:avLst/>
          </a:prstGeom>
          <a:noFill/>
          <a:ln>
            <a:noFill/>
          </a:ln>
        </p:spPr>
      </p:pic>
      <p:pic>
        <p:nvPicPr>
          <p:cNvPr id="14" name="Google Shape;14;p19"/>
          <p:cNvPicPr preferRelativeResize="0"/>
          <p:nvPr/>
        </p:nvPicPr>
        <p:blipFill rotWithShape="1">
          <a:blip r:embed="rId5">
            <a:alphaModFix/>
          </a:blip>
          <a:srcRect/>
          <a:stretch/>
        </p:blipFill>
        <p:spPr>
          <a:xfrm>
            <a:off x="201425" y="187960"/>
            <a:ext cx="1477874" cy="488105"/>
          </a:xfrm>
          <a:prstGeom prst="rect">
            <a:avLst/>
          </a:prstGeom>
          <a:noFill/>
          <a:ln>
            <a:noFill/>
          </a:ln>
        </p:spPr>
      </p:pic>
      <p:pic>
        <p:nvPicPr>
          <p:cNvPr id="15" name="Google Shape;15;p19"/>
          <p:cNvPicPr preferRelativeResize="0"/>
          <p:nvPr/>
        </p:nvPicPr>
        <p:blipFill rotWithShape="1">
          <a:blip r:embed="rId6">
            <a:alphaModFix/>
          </a:blip>
          <a:srcRect l="65766" r="304" b="59873"/>
          <a:stretch/>
        </p:blipFill>
        <p:spPr>
          <a:xfrm>
            <a:off x="6681600" y="3079625"/>
            <a:ext cx="2462400" cy="2063875"/>
          </a:xfrm>
          <a:prstGeom prst="rect">
            <a:avLst/>
          </a:prstGeom>
          <a:noFill/>
          <a:ln>
            <a:noFill/>
          </a:ln>
        </p:spPr>
      </p:pic>
      <p:sp>
        <p:nvSpPr>
          <p:cNvPr id="16" name="Google Shape;16;p19"/>
          <p:cNvSpPr txBox="1">
            <a:spLocks noGrp="1"/>
          </p:cNvSpPr>
          <p:nvPr>
            <p:ph type="subTitle" idx="1"/>
          </p:nvPr>
        </p:nvSpPr>
        <p:spPr>
          <a:xfrm>
            <a:off x="2355900" y="3263275"/>
            <a:ext cx="4432200" cy="488100"/>
          </a:xfrm>
          <a:prstGeom prst="rect">
            <a:avLst/>
          </a:prstGeom>
          <a:noFill/>
          <a:ln>
            <a:noFill/>
          </a:ln>
        </p:spPr>
        <p:txBody>
          <a:bodyPr spcFirstLastPara="1" wrap="square" lIns="91425" tIns="91425" rIns="91425" bIns="91425" anchor="t" anchorCtr="0">
            <a:normAutofit/>
          </a:bodyPr>
          <a:lstStyle>
            <a:lvl1pPr lvl="0" algn="ctr">
              <a:lnSpc>
                <a:spcPct val="115000"/>
              </a:lnSpc>
              <a:spcBef>
                <a:spcPts val="0"/>
              </a:spcBef>
              <a:spcAft>
                <a:spcPts val="0"/>
              </a:spcAft>
              <a:buClr>
                <a:srgbClr val="FFFFFF"/>
              </a:buClr>
              <a:buSzPts val="1900"/>
              <a:buFont typeface="Ubuntu Light"/>
              <a:buNone/>
              <a:defRPr sz="1900">
                <a:solidFill>
                  <a:srgbClr val="FFFFFF"/>
                </a:solidFill>
                <a:latin typeface="Ubuntu Light"/>
                <a:ea typeface="Ubuntu Light"/>
                <a:cs typeface="Ubuntu Light"/>
                <a:sym typeface="Ubuntu Light"/>
              </a:defRPr>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ustom Layout 1">
  <p:cSld name="CUSTOM">
    <p:spTree>
      <p:nvGrpSpPr>
        <p:cNvPr id="1" name="Shape 119"/>
        <p:cNvGrpSpPr/>
        <p:nvPr/>
      </p:nvGrpSpPr>
      <p:grpSpPr>
        <a:xfrm>
          <a:off x="0" y="0"/>
          <a:ext cx="0" cy="0"/>
          <a:chOff x="0" y="0"/>
          <a:chExt cx="0" cy="0"/>
        </a:xfrm>
      </p:grpSpPr>
      <p:pic>
        <p:nvPicPr>
          <p:cNvPr id="120" name="Google Shape;120;p28"/>
          <p:cNvPicPr preferRelativeResize="0"/>
          <p:nvPr/>
        </p:nvPicPr>
        <p:blipFill rotWithShape="1">
          <a:blip r:embed="rId2">
            <a:alphaModFix/>
          </a:blip>
          <a:srcRect l="7086" t="2746" r="30697" b="866"/>
          <a:stretch/>
        </p:blipFill>
        <p:spPr>
          <a:xfrm>
            <a:off x="4975450" y="1987266"/>
            <a:ext cx="3705200" cy="2305736"/>
          </a:xfrm>
          <a:prstGeom prst="rect">
            <a:avLst/>
          </a:prstGeom>
          <a:noFill/>
          <a:ln>
            <a:noFill/>
          </a:ln>
        </p:spPr>
      </p:pic>
      <p:sp>
        <p:nvSpPr>
          <p:cNvPr id="121" name="Google Shape;121;p28"/>
          <p:cNvSpPr/>
          <p:nvPr/>
        </p:nvSpPr>
        <p:spPr>
          <a:xfrm>
            <a:off x="639800" y="1981834"/>
            <a:ext cx="4179900" cy="2316600"/>
          </a:xfrm>
          <a:prstGeom prst="rect">
            <a:avLst/>
          </a:prstGeom>
          <a:solidFill>
            <a:srgbClr val="F3F3F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2" name="Google Shape;122;p28"/>
          <p:cNvSpPr txBox="1"/>
          <p:nvPr/>
        </p:nvSpPr>
        <p:spPr>
          <a:xfrm>
            <a:off x="484050" y="950863"/>
            <a:ext cx="8310000" cy="607800"/>
          </a:xfrm>
          <a:prstGeom prst="rect">
            <a:avLst/>
          </a:prstGeom>
          <a:noFill/>
          <a:ln>
            <a:noFill/>
          </a:ln>
        </p:spPr>
        <p:txBody>
          <a:bodyPr spcFirstLastPara="1" wrap="square" lIns="91400" tIns="91400" rIns="91400" bIns="91400" anchor="t" anchorCtr="0">
            <a:spAutoFit/>
          </a:bodyPr>
          <a:lstStyle/>
          <a:p>
            <a:pPr marL="0" marR="0" lvl="0" indent="0" algn="l" rtl="0">
              <a:lnSpc>
                <a:spcPct val="150000"/>
              </a:lnSpc>
              <a:spcBef>
                <a:spcPts val="0"/>
              </a:spcBef>
              <a:spcAft>
                <a:spcPts val="0"/>
              </a:spcAft>
              <a:buClr>
                <a:srgbClr val="000000"/>
              </a:buClr>
              <a:buSzPts val="1100"/>
              <a:buFont typeface="Arial"/>
              <a:buNone/>
            </a:pPr>
            <a:r>
              <a:rPr lang="en-US" sz="1100" b="0" i="0" u="none" strike="noStrike" cap="none">
                <a:solidFill>
                  <a:srgbClr val="004F5B"/>
                </a:solidFill>
                <a:latin typeface="Ubuntu"/>
                <a:ea typeface="Ubuntu"/>
                <a:cs typeface="Ubuntu"/>
                <a:sym typeface="Ubuntu"/>
              </a:rPr>
              <a:t>Borrowers looking to build or renovate a home can benefit from Cadence’s Construction Permanent or Renovation Permanent loans. By combining construction financing and permanent financing into one convenient loan, borrowers save time and money.  </a:t>
            </a:r>
            <a:endParaRPr sz="1400" b="0" i="0" u="none" strike="noStrike" cap="none">
              <a:solidFill>
                <a:srgbClr val="000000"/>
              </a:solidFill>
              <a:latin typeface="Arial"/>
              <a:ea typeface="Arial"/>
              <a:cs typeface="Arial"/>
              <a:sym typeface="Arial"/>
            </a:endParaRPr>
          </a:p>
        </p:txBody>
      </p:sp>
      <p:sp>
        <p:nvSpPr>
          <p:cNvPr id="123" name="Google Shape;123;p28"/>
          <p:cNvSpPr txBox="1"/>
          <p:nvPr/>
        </p:nvSpPr>
        <p:spPr>
          <a:xfrm>
            <a:off x="572975" y="2278234"/>
            <a:ext cx="4179900" cy="1723800"/>
          </a:xfrm>
          <a:prstGeom prst="rect">
            <a:avLst/>
          </a:prstGeom>
          <a:noFill/>
          <a:ln>
            <a:noFill/>
          </a:ln>
        </p:spPr>
        <p:txBody>
          <a:bodyPr spcFirstLastPara="1" wrap="square" lIns="91400" tIns="91400" rIns="91400" bIns="91400" anchor="t" anchorCtr="0">
            <a:spAutoFit/>
          </a:bodyPr>
          <a:lstStyle/>
          <a:p>
            <a:pPr marL="457200" marR="0" lvl="0" indent="-292100" algn="l" rtl="0">
              <a:lnSpc>
                <a:spcPct val="150000"/>
              </a:lnSpc>
              <a:spcBef>
                <a:spcPts val="1200"/>
              </a:spcBef>
              <a:spcAft>
                <a:spcPts val="0"/>
              </a:spcAft>
              <a:buClr>
                <a:srgbClr val="24A926"/>
              </a:buClr>
              <a:buSzPts val="1000"/>
              <a:buFont typeface="Ubuntu"/>
              <a:buChar char="●"/>
            </a:pPr>
            <a:r>
              <a:rPr lang="en-US" sz="1000" b="0" i="0" u="none" strike="noStrike" cap="none">
                <a:solidFill>
                  <a:srgbClr val="004F5B"/>
                </a:solidFill>
                <a:latin typeface="Ubuntu"/>
                <a:ea typeface="Ubuntu"/>
                <a:cs typeface="Ubuntu"/>
                <a:sym typeface="Ubuntu"/>
              </a:rPr>
              <a:t>One qualification, one closing </a:t>
            </a:r>
            <a:endParaRPr sz="1400" b="0" i="0" u="none" strike="noStrike" cap="none">
              <a:solidFill>
                <a:srgbClr val="000000"/>
              </a:solidFill>
              <a:latin typeface="Arial"/>
              <a:ea typeface="Arial"/>
              <a:cs typeface="Arial"/>
              <a:sym typeface="Arial"/>
            </a:endParaRPr>
          </a:p>
          <a:p>
            <a:pPr marL="457200" marR="0" lvl="0" indent="-292100" algn="l" rtl="0">
              <a:lnSpc>
                <a:spcPct val="150000"/>
              </a:lnSpc>
              <a:spcBef>
                <a:spcPts val="1200"/>
              </a:spcBef>
              <a:spcAft>
                <a:spcPts val="0"/>
              </a:spcAft>
              <a:buClr>
                <a:srgbClr val="24A926"/>
              </a:buClr>
              <a:buSzPts val="1000"/>
              <a:buFont typeface="Ubuntu"/>
              <a:buChar char="●"/>
            </a:pPr>
            <a:r>
              <a:rPr lang="en-US" sz="1000" b="0" i="0" u="none" strike="noStrike" cap="none">
                <a:solidFill>
                  <a:srgbClr val="004F5B"/>
                </a:solidFill>
                <a:latin typeface="Ubuntu"/>
                <a:ea typeface="Ubuntu"/>
                <a:cs typeface="Ubuntu"/>
                <a:sym typeface="Ubuntu"/>
              </a:rPr>
              <a:t>Up-front rate locks</a:t>
            </a:r>
            <a:endParaRPr sz="1400" b="0" i="0" u="none" strike="noStrike" cap="none">
              <a:solidFill>
                <a:srgbClr val="000000"/>
              </a:solidFill>
              <a:latin typeface="Arial"/>
              <a:ea typeface="Arial"/>
              <a:cs typeface="Arial"/>
              <a:sym typeface="Arial"/>
            </a:endParaRPr>
          </a:p>
          <a:p>
            <a:pPr marL="457200" marR="0" lvl="0" indent="-292100" algn="l" rtl="0">
              <a:lnSpc>
                <a:spcPct val="150000"/>
              </a:lnSpc>
              <a:spcBef>
                <a:spcPts val="1200"/>
              </a:spcBef>
              <a:spcAft>
                <a:spcPts val="0"/>
              </a:spcAft>
              <a:buClr>
                <a:srgbClr val="24A926"/>
              </a:buClr>
              <a:buSzPts val="1000"/>
              <a:buFont typeface="Ubuntu"/>
              <a:buChar char="●"/>
            </a:pPr>
            <a:r>
              <a:rPr lang="en-US" sz="1000" b="0" i="0" u="none" strike="noStrike" cap="none">
                <a:solidFill>
                  <a:srgbClr val="004F5B"/>
                </a:solidFill>
                <a:latin typeface="Ubuntu"/>
                <a:ea typeface="Ubuntu"/>
                <a:cs typeface="Ubuntu"/>
                <a:sym typeface="Ubuntu"/>
              </a:rPr>
              <a:t>Variety of loan products to choose from and flexibility to modify products once construction is complete</a:t>
            </a:r>
            <a:endParaRPr sz="1400" b="0" i="0" u="none" strike="noStrike" cap="none">
              <a:solidFill>
                <a:srgbClr val="000000"/>
              </a:solidFill>
              <a:latin typeface="Arial"/>
              <a:ea typeface="Arial"/>
              <a:cs typeface="Arial"/>
              <a:sym typeface="Arial"/>
            </a:endParaRPr>
          </a:p>
          <a:p>
            <a:pPr marL="457200" marR="0" lvl="0" indent="-292100" algn="l" rtl="0">
              <a:lnSpc>
                <a:spcPct val="150000"/>
              </a:lnSpc>
              <a:spcBef>
                <a:spcPts val="1200"/>
              </a:spcBef>
              <a:spcAft>
                <a:spcPts val="0"/>
              </a:spcAft>
              <a:buClr>
                <a:srgbClr val="24A926"/>
              </a:buClr>
              <a:buSzPts val="1000"/>
              <a:buFont typeface="Ubuntu"/>
              <a:buChar char="●"/>
            </a:pPr>
            <a:r>
              <a:rPr lang="en-US" sz="1000" b="0" i="0" u="none" strike="noStrike" cap="none">
                <a:solidFill>
                  <a:srgbClr val="004F5B"/>
                </a:solidFill>
                <a:latin typeface="Ubuntu"/>
                <a:ea typeface="Ubuntu"/>
                <a:cs typeface="Ubuntu"/>
                <a:sym typeface="Ubuntu"/>
              </a:rPr>
              <a:t>Certified CP/RP loan originators</a:t>
            </a:r>
            <a:endParaRPr sz="1000" b="0" i="0" u="none" strike="noStrike" cap="none">
              <a:solidFill>
                <a:srgbClr val="004F5B"/>
              </a:solidFill>
              <a:latin typeface="Ubuntu"/>
              <a:ea typeface="Ubuntu"/>
              <a:cs typeface="Ubuntu"/>
              <a:sym typeface="Ubuntu"/>
            </a:endParaRPr>
          </a:p>
        </p:txBody>
      </p:sp>
      <p:sp>
        <p:nvSpPr>
          <p:cNvPr id="124" name="Google Shape;124;p28"/>
          <p:cNvSpPr/>
          <p:nvPr/>
        </p:nvSpPr>
        <p:spPr>
          <a:xfrm>
            <a:off x="75" y="4619625"/>
            <a:ext cx="9144000" cy="523800"/>
          </a:xfrm>
          <a:prstGeom prst="rect">
            <a:avLst/>
          </a:prstGeom>
          <a:solidFill>
            <a:srgbClr val="004F5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5" name="Google Shape;125;p28"/>
          <p:cNvSpPr txBox="1"/>
          <p:nvPr/>
        </p:nvSpPr>
        <p:spPr>
          <a:xfrm>
            <a:off x="366025" y="252675"/>
            <a:ext cx="6321600" cy="440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200"/>
              <a:buFont typeface="Arial"/>
              <a:buNone/>
            </a:pPr>
            <a:r>
              <a:rPr lang="en-US" sz="2200" b="0" i="0" u="none" strike="noStrike" cap="none">
                <a:solidFill>
                  <a:srgbClr val="004F5B"/>
                </a:solidFill>
                <a:latin typeface="Ubuntu Light"/>
                <a:ea typeface="Ubuntu Light"/>
                <a:cs typeface="Ubuntu Light"/>
                <a:sym typeface="Ubuntu Light"/>
              </a:rPr>
              <a:t>Construction Perm &amp; Renovation Perm Loans</a:t>
            </a:r>
            <a:endParaRPr sz="2200" b="0" i="0" u="none" strike="noStrike" cap="none">
              <a:solidFill>
                <a:srgbClr val="004F5B"/>
              </a:solidFill>
              <a:latin typeface="Ubuntu Light"/>
              <a:ea typeface="Ubuntu Light"/>
              <a:cs typeface="Ubuntu Light"/>
              <a:sym typeface="Ubuntu Light"/>
            </a:endParaRPr>
          </a:p>
        </p:txBody>
      </p:sp>
      <p:cxnSp>
        <p:nvCxnSpPr>
          <p:cNvPr id="126" name="Google Shape;126;p28"/>
          <p:cNvCxnSpPr/>
          <p:nvPr/>
        </p:nvCxnSpPr>
        <p:spPr>
          <a:xfrm>
            <a:off x="456225" y="764425"/>
            <a:ext cx="8311500" cy="0"/>
          </a:xfrm>
          <a:prstGeom prst="straightConnector1">
            <a:avLst/>
          </a:prstGeom>
          <a:noFill/>
          <a:ln w="9525" cap="flat" cmpd="sng">
            <a:solidFill>
              <a:srgbClr val="004F5B"/>
            </a:solidFill>
            <a:prstDash val="solid"/>
            <a:round/>
            <a:headEnd type="none" w="sm" len="sm"/>
            <a:tailEnd type="none" w="sm" len="sm"/>
          </a:ln>
        </p:spPr>
      </p:cxnSp>
      <p:sp>
        <p:nvSpPr>
          <p:cNvPr id="127" name="Google Shape;127;p2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128" name="Google Shape;128;p28"/>
          <p:cNvSpPr txBox="1"/>
          <p:nvPr/>
        </p:nvSpPr>
        <p:spPr>
          <a:xfrm>
            <a:off x="557930" y="4742502"/>
            <a:ext cx="8528100" cy="278100"/>
          </a:xfrm>
          <a:prstGeom prst="rect">
            <a:avLst/>
          </a:prstGeom>
          <a:noFill/>
          <a:ln>
            <a:noFill/>
          </a:ln>
        </p:spPr>
        <p:txBody>
          <a:bodyPr spcFirstLastPara="1" wrap="square" lIns="0" tIns="0" rIns="0" bIns="0" anchor="t" anchorCtr="0">
            <a:noAutofit/>
          </a:bodyPr>
          <a:lstStyle/>
          <a:p>
            <a:pPr marL="0" marR="0" lvl="0" indent="0" algn="l" rtl="0">
              <a:lnSpc>
                <a:spcPct val="150000"/>
              </a:lnSpc>
              <a:spcBef>
                <a:spcPts val="0"/>
              </a:spcBef>
              <a:spcAft>
                <a:spcPts val="0"/>
              </a:spcAft>
              <a:buClr>
                <a:srgbClr val="000000"/>
              </a:buClr>
              <a:buSzPts val="600"/>
              <a:buFont typeface="Arial"/>
              <a:buNone/>
            </a:pPr>
            <a:r>
              <a:rPr lang="en-US" sz="700" b="0" i="0" u="none" strike="noStrike" cap="none">
                <a:solidFill>
                  <a:schemeClr val="lt1"/>
                </a:solidFill>
                <a:latin typeface="Ubuntu"/>
                <a:ea typeface="Ubuntu"/>
                <a:cs typeface="Ubuntu"/>
                <a:sym typeface="Ubuntu"/>
              </a:rPr>
              <a:t>Mortgages are subject to approval. Interest rates are subject to change without notice and are dependent on credit score. Certain conditions apply. This is not a commitment to lend or rate guarantee. </a:t>
            </a:r>
            <a:endParaRPr sz="1400" b="0" i="0" u="none" strike="noStrike" cap="none">
              <a:solidFill>
                <a:srgbClr val="000000"/>
              </a:solidFill>
              <a:latin typeface="Arial"/>
              <a:ea typeface="Arial"/>
              <a:cs typeface="Arial"/>
              <a:sym typeface="Arial"/>
            </a:endParaRPr>
          </a:p>
          <a:p>
            <a:pPr marL="0" lvl="0" indent="0" algn="l" rtl="0">
              <a:spcBef>
                <a:spcPts val="0"/>
              </a:spcBef>
              <a:spcAft>
                <a:spcPts val="0"/>
              </a:spcAft>
              <a:buClr>
                <a:schemeClr val="dk1"/>
              </a:buClr>
              <a:buSzPts val="600"/>
              <a:buFont typeface="Arial"/>
              <a:buNone/>
            </a:pPr>
            <a:r>
              <a:rPr lang="en-US" sz="700">
                <a:solidFill>
                  <a:schemeClr val="lt1"/>
                </a:solidFill>
                <a:latin typeface="Ubuntu"/>
                <a:ea typeface="Ubuntu"/>
                <a:cs typeface="Ubuntu"/>
                <a:sym typeface="Ubuntu"/>
              </a:rPr>
              <a:t>© 2025 Cadence Bank. All Rights Reserved. Member FDIC. NMLS # 410279</a:t>
            </a:r>
            <a:endParaRPr sz="700">
              <a:solidFill>
                <a:schemeClr val="dk1"/>
              </a:solidFill>
              <a:latin typeface="Ubuntu"/>
              <a:ea typeface="Ubuntu"/>
              <a:cs typeface="Ubuntu"/>
              <a:sym typeface="Ubuntu"/>
            </a:endParaRPr>
          </a:p>
          <a:p>
            <a:pPr marL="0" marR="0" lvl="0" indent="0" algn="l" rtl="0">
              <a:lnSpc>
                <a:spcPct val="100000"/>
              </a:lnSpc>
              <a:spcBef>
                <a:spcPts val="0"/>
              </a:spcBef>
              <a:spcAft>
                <a:spcPts val="0"/>
              </a:spcAft>
              <a:buClr>
                <a:srgbClr val="000000"/>
              </a:buClr>
              <a:buSzPts val="600"/>
              <a:buFont typeface="Arial"/>
              <a:buNone/>
            </a:pPr>
            <a:endParaRPr sz="700">
              <a:solidFill>
                <a:schemeClr val="lt1"/>
              </a:solidFill>
              <a:latin typeface="Ubuntu"/>
              <a:ea typeface="Ubuntu"/>
              <a:cs typeface="Ubuntu"/>
              <a:sym typeface="Ubuntu"/>
            </a:endParaRPr>
          </a:p>
        </p:txBody>
      </p:sp>
      <p:pic>
        <p:nvPicPr>
          <p:cNvPr id="129" name="Google Shape;129;p28"/>
          <p:cNvPicPr preferRelativeResize="0"/>
          <p:nvPr/>
        </p:nvPicPr>
        <p:blipFill rotWithShape="1">
          <a:blip r:embed="rId3">
            <a:alphaModFix/>
          </a:blip>
          <a:srcRect t="70891"/>
          <a:stretch/>
        </p:blipFill>
        <p:spPr>
          <a:xfrm>
            <a:off x="194529" y="4713690"/>
            <a:ext cx="282920" cy="315531"/>
          </a:xfrm>
          <a:prstGeom prst="rect">
            <a:avLst/>
          </a:prstGeom>
          <a:noFill/>
          <a:ln>
            <a:noFill/>
          </a:ln>
        </p:spPr>
      </p:pic>
      <p:pic>
        <p:nvPicPr>
          <p:cNvPr id="130" name="Google Shape;130;p28"/>
          <p:cNvPicPr preferRelativeResize="0"/>
          <p:nvPr/>
        </p:nvPicPr>
        <p:blipFill rotWithShape="1">
          <a:blip r:embed="rId4">
            <a:alphaModFix/>
          </a:blip>
          <a:srcRect/>
          <a:stretch/>
        </p:blipFill>
        <p:spPr>
          <a:xfrm>
            <a:off x="285546" y="217083"/>
            <a:ext cx="191904" cy="213229"/>
          </a:xfrm>
          <a:prstGeom prst="rect">
            <a:avLst/>
          </a:prstGeom>
          <a:noFill/>
          <a:ln>
            <a:noFill/>
          </a:ln>
        </p:spPr>
      </p:pic>
      <p:pic>
        <p:nvPicPr>
          <p:cNvPr id="131" name="Google Shape;131;p28"/>
          <p:cNvPicPr preferRelativeResize="0"/>
          <p:nvPr/>
        </p:nvPicPr>
        <p:blipFill rotWithShape="1">
          <a:blip r:embed="rId5">
            <a:alphaModFix/>
          </a:blip>
          <a:srcRect/>
          <a:stretch/>
        </p:blipFill>
        <p:spPr>
          <a:xfrm>
            <a:off x="7720517" y="253040"/>
            <a:ext cx="1073484" cy="354544"/>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ustom Layout 2">
  <p:cSld name="CUSTOM_1">
    <p:spTree>
      <p:nvGrpSpPr>
        <p:cNvPr id="1" name="Shape 132"/>
        <p:cNvGrpSpPr/>
        <p:nvPr/>
      </p:nvGrpSpPr>
      <p:grpSpPr>
        <a:xfrm>
          <a:off x="0" y="0"/>
          <a:ext cx="0" cy="0"/>
          <a:chOff x="0" y="0"/>
          <a:chExt cx="0" cy="0"/>
        </a:xfrm>
      </p:grpSpPr>
      <p:pic>
        <p:nvPicPr>
          <p:cNvPr id="133" name="Google Shape;133;p29"/>
          <p:cNvPicPr preferRelativeResize="0"/>
          <p:nvPr/>
        </p:nvPicPr>
        <p:blipFill rotWithShape="1">
          <a:blip r:embed="rId2">
            <a:alphaModFix/>
          </a:blip>
          <a:srcRect l="9187" r="-880" b="6655"/>
          <a:stretch/>
        </p:blipFill>
        <p:spPr>
          <a:xfrm>
            <a:off x="4961350" y="1706575"/>
            <a:ext cx="3832650" cy="2601147"/>
          </a:xfrm>
          <a:prstGeom prst="rect">
            <a:avLst/>
          </a:prstGeom>
          <a:noFill/>
          <a:ln>
            <a:noFill/>
          </a:ln>
        </p:spPr>
      </p:pic>
      <p:sp>
        <p:nvSpPr>
          <p:cNvPr id="134" name="Google Shape;134;p29"/>
          <p:cNvSpPr/>
          <p:nvPr/>
        </p:nvSpPr>
        <p:spPr>
          <a:xfrm>
            <a:off x="639800" y="1711149"/>
            <a:ext cx="4179900" cy="2592000"/>
          </a:xfrm>
          <a:prstGeom prst="rect">
            <a:avLst/>
          </a:prstGeom>
          <a:solidFill>
            <a:srgbClr val="F3F3F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5" name="Google Shape;135;p29"/>
          <p:cNvSpPr txBox="1"/>
          <p:nvPr/>
        </p:nvSpPr>
        <p:spPr>
          <a:xfrm>
            <a:off x="484050" y="950863"/>
            <a:ext cx="8138400" cy="354000"/>
          </a:xfrm>
          <a:prstGeom prst="rect">
            <a:avLst/>
          </a:prstGeom>
          <a:noFill/>
          <a:ln>
            <a:noFill/>
          </a:ln>
        </p:spPr>
        <p:txBody>
          <a:bodyPr spcFirstLastPara="1" wrap="square" lIns="91400" tIns="91400" rIns="91400" bIns="91400" anchor="t" anchorCtr="0">
            <a:spAutoFit/>
          </a:bodyPr>
          <a:lstStyle/>
          <a:p>
            <a:pPr marL="0" marR="0" lvl="0" indent="0" algn="l" rtl="0">
              <a:lnSpc>
                <a:spcPct val="150000"/>
              </a:lnSpc>
              <a:spcBef>
                <a:spcPts val="0"/>
              </a:spcBef>
              <a:spcAft>
                <a:spcPts val="0"/>
              </a:spcAft>
              <a:buClr>
                <a:srgbClr val="000000"/>
              </a:buClr>
              <a:buSzPts val="1100"/>
              <a:buFont typeface="Arial"/>
              <a:buNone/>
            </a:pPr>
            <a:r>
              <a:rPr lang="en-US" sz="1100" b="0" i="0" u="none" strike="noStrike" cap="none">
                <a:solidFill>
                  <a:srgbClr val="004F5B"/>
                </a:solidFill>
                <a:latin typeface="Ubuntu"/>
                <a:ea typeface="Ubuntu"/>
                <a:cs typeface="Ubuntu"/>
                <a:sym typeface="Ubuntu"/>
              </a:rPr>
              <a:t>Cadence Bank also offers a variety of non-portfolio loan products to choose from.</a:t>
            </a:r>
            <a:endParaRPr sz="1400" b="0" i="0" u="none" strike="noStrike" cap="none">
              <a:solidFill>
                <a:srgbClr val="000000"/>
              </a:solidFill>
              <a:latin typeface="Arial"/>
              <a:ea typeface="Arial"/>
              <a:cs typeface="Arial"/>
              <a:sym typeface="Arial"/>
            </a:endParaRPr>
          </a:p>
        </p:txBody>
      </p:sp>
      <p:sp>
        <p:nvSpPr>
          <p:cNvPr id="136" name="Google Shape;136;p29"/>
          <p:cNvSpPr txBox="1"/>
          <p:nvPr/>
        </p:nvSpPr>
        <p:spPr>
          <a:xfrm>
            <a:off x="639800" y="1914399"/>
            <a:ext cx="4179900" cy="2185500"/>
          </a:xfrm>
          <a:prstGeom prst="rect">
            <a:avLst/>
          </a:prstGeom>
          <a:noFill/>
          <a:ln>
            <a:noFill/>
          </a:ln>
        </p:spPr>
        <p:txBody>
          <a:bodyPr spcFirstLastPara="1" wrap="square" lIns="91400" tIns="91400" rIns="91400" bIns="91400" anchor="t" anchorCtr="0">
            <a:spAutoFit/>
          </a:bodyPr>
          <a:lstStyle/>
          <a:p>
            <a:pPr marL="457200" marR="0" lvl="0" indent="-292100" algn="l" rtl="0">
              <a:lnSpc>
                <a:spcPct val="100000"/>
              </a:lnSpc>
              <a:spcBef>
                <a:spcPts val="1200"/>
              </a:spcBef>
              <a:spcAft>
                <a:spcPts val="0"/>
              </a:spcAft>
              <a:buClr>
                <a:srgbClr val="24A926"/>
              </a:buClr>
              <a:buSzPts val="1000"/>
              <a:buFont typeface="Ubuntu"/>
              <a:buChar char="●"/>
            </a:pPr>
            <a:r>
              <a:rPr lang="en-US" sz="1000" b="1" i="0" u="none" strike="noStrike" cap="none">
                <a:solidFill>
                  <a:srgbClr val="004F5B"/>
                </a:solidFill>
                <a:latin typeface="Ubuntu"/>
                <a:ea typeface="Ubuntu"/>
                <a:cs typeface="Ubuntu"/>
                <a:sym typeface="Ubuntu"/>
              </a:rPr>
              <a:t>Conventional Conforming Loans</a:t>
            </a:r>
            <a:endParaRPr sz="1400" b="0" i="0" u="none" strike="noStrike" cap="none">
              <a:solidFill>
                <a:srgbClr val="004F5B"/>
              </a:solidFill>
              <a:latin typeface="Arial"/>
              <a:ea typeface="Arial"/>
              <a:cs typeface="Arial"/>
              <a:sym typeface="Arial"/>
            </a:endParaRPr>
          </a:p>
          <a:p>
            <a:pPr marL="744537" marR="0" lvl="5" indent="-284162" algn="l" rtl="0">
              <a:lnSpc>
                <a:spcPct val="100000"/>
              </a:lnSpc>
              <a:spcBef>
                <a:spcPts val="0"/>
              </a:spcBef>
              <a:spcAft>
                <a:spcPts val="0"/>
              </a:spcAft>
              <a:buClr>
                <a:srgbClr val="24A926"/>
              </a:buClr>
              <a:buSzPts val="1000"/>
              <a:buFont typeface="Courier New"/>
              <a:buChar char="o"/>
            </a:pPr>
            <a:r>
              <a:rPr lang="en-US" sz="1000" b="0" i="0" u="none" strike="noStrike" cap="none">
                <a:solidFill>
                  <a:srgbClr val="004F5B"/>
                </a:solidFill>
                <a:latin typeface="Ubuntu"/>
                <a:ea typeface="Ubuntu"/>
                <a:cs typeface="Ubuntu"/>
                <a:sym typeface="Ubuntu"/>
              </a:rPr>
              <a:t>Fixed and adjustable rate</a:t>
            </a:r>
            <a:endParaRPr sz="1400" b="0" i="0" u="none" strike="noStrike" cap="none">
              <a:solidFill>
                <a:srgbClr val="004F5B"/>
              </a:solidFill>
              <a:latin typeface="Arial"/>
              <a:ea typeface="Arial"/>
              <a:cs typeface="Arial"/>
              <a:sym typeface="Arial"/>
            </a:endParaRPr>
          </a:p>
          <a:p>
            <a:pPr marL="744537" marR="0" lvl="5" indent="-284162" algn="l" rtl="0">
              <a:lnSpc>
                <a:spcPct val="100000"/>
              </a:lnSpc>
              <a:spcBef>
                <a:spcPts val="0"/>
              </a:spcBef>
              <a:spcAft>
                <a:spcPts val="0"/>
              </a:spcAft>
              <a:buClr>
                <a:srgbClr val="24A926"/>
              </a:buClr>
              <a:buSzPts val="1000"/>
              <a:buFont typeface="Courier New"/>
              <a:buChar char="o"/>
            </a:pPr>
            <a:r>
              <a:rPr lang="en-US" sz="1000" b="0" i="0" u="none" strike="noStrike" cap="none">
                <a:solidFill>
                  <a:srgbClr val="004F5B"/>
                </a:solidFill>
                <a:latin typeface="Ubuntu"/>
                <a:ea typeface="Ubuntu"/>
                <a:cs typeface="Ubuntu"/>
                <a:sym typeface="Ubuntu"/>
              </a:rPr>
              <a:t>Loan amounts up to $</a:t>
            </a:r>
            <a:r>
              <a:rPr lang="en-US" sz="1000">
                <a:solidFill>
                  <a:srgbClr val="004F5B"/>
                </a:solidFill>
                <a:latin typeface="Ubuntu"/>
                <a:ea typeface="Ubuntu"/>
                <a:cs typeface="Ubuntu"/>
                <a:sym typeface="Ubuntu"/>
              </a:rPr>
              <a:t>806</a:t>
            </a:r>
            <a:r>
              <a:rPr lang="en-US" sz="1000" b="0" i="0" u="none" strike="noStrike" cap="none">
                <a:solidFill>
                  <a:srgbClr val="004F5B"/>
                </a:solidFill>
                <a:latin typeface="Ubuntu"/>
                <a:ea typeface="Ubuntu"/>
                <a:cs typeface="Ubuntu"/>
                <a:sym typeface="Ubuntu"/>
              </a:rPr>
              <a:t>,5</a:t>
            </a:r>
            <a:r>
              <a:rPr lang="en-US" sz="1000">
                <a:solidFill>
                  <a:srgbClr val="004F5B"/>
                </a:solidFill>
                <a:latin typeface="Ubuntu"/>
                <a:ea typeface="Ubuntu"/>
                <a:cs typeface="Ubuntu"/>
                <a:sym typeface="Ubuntu"/>
              </a:rPr>
              <a:t>0</a:t>
            </a:r>
            <a:r>
              <a:rPr lang="en-US" sz="1000" b="0" i="0" u="none" strike="noStrike" cap="none">
                <a:solidFill>
                  <a:srgbClr val="004F5B"/>
                </a:solidFill>
                <a:latin typeface="Ubuntu"/>
                <a:ea typeface="Ubuntu"/>
                <a:cs typeface="Ubuntu"/>
                <a:sym typeface="Ubuntu"/>
              </a:rPr>
              <a:t>0 in most counties*</a:t>
            </a:r>
            <a:endParaRPr sz="1000" b="0" i="0" u="none" strike="noStrike" cap="none">
              <a:solidFill>
                <a:srgbClr val="004F5B"/>
              </a:solidFill>
              <a:latin typeface="Ubuntu"/>
              <a:ea typeface="Ubuntu"/>
              <a:cs typeface="Ubuntu"/>
              <a:sym typeface="Ubuntu"/>
            </a:endParaRPr>
          </a:p>
          <a:p>
            <a:pPr marL="457200" marR="0" lvl="0" indent="-292100" algn="l" rtl="0">
              <a:lnSpc>
                <a:spcPct val="100000"/>
              </a:lnSpc>
              <a:spcBef>
                <a:spcPts val="1200"/>
              </a:spcBef>
              <a:spcAft>
                <a:spcPts val="0"/>
              </a:spcAft>
              <a:buClr>
                <a:srgbClr val="24A926"/>
              </a:buClr>
              <a:buSzPts val="1000"/>
              <a:buFont typeface="Ubuntu"/>
              <a:buChar char="●"/>
            </a:pPr>
            <a:r>
              <a:rPr lang="en-US" sz="1000" b="1" i="0" u="none" strike="noStrike" cap="none">
                <a:solidFill>
                  <a:srgbClr val="004F5B"/>
                </a:solidFill>
                <a:latin typeface="Ubuntu"/>
                <a:ea typeface="Ubuntu"/>
                <a:cs typeface="Ubuntu"/>
                <a:sym typeface="Ubuntu"/>
              </a:rPr>
              <a:t>FHA Loans</a:t>
            </a:r>
            <a:endParaRPr sz="1400" b="0" i="0" u="none" strike="noStrike" cap="none">
              <a:solidFill>
                <a:srgbClr val="004F5B"/>
              </a:solidFill>
              <a:latin typeface="Arial"/>
              <a:ea typeface="Arial"/>
              <a:cs typeface="Arial"/>
              <a:sym typeface="Arial"/>
            </a:endParaRPr>
          </a:p>
          <a:p>
            <a:pPr marL="744537" marR="0" lvl="0" indent="-284162" algn="l" rtl="0">
              <a:lnSpc>
                <a:spcPct val="100000"/>
              </a:lnSpc>
              <a:spcBef>
                <a:spcPts val="0"/>
              </a:spcBef>
              <a:spcAft>
                <a:spcPts val="0"/>
              </a:spcAft>
              <a:buClr>
                <a:srgbClr val="24A926"/>
              </a:buClr>
              <a:buSzPts val="1000"/>
              <a:buFont typeface="Courier New"/>
              <a:buChar char="o"/>
            </a:pPr>
            <a:r>
              <a:rPr lang="en-US" sz="1000" b="0" i="0" u="none" strike="noStrike" cap="none">
                <a:solidFill>
                  <a:srgbClr val="004F5B"/>
                </a:solidFill>
                <a:latin typeface="Ubuntu"/>
                <a:ea typeface="Ubuntu"/>
                <a:cs typeface="Ubuntu"/>
                <a:sym typeface="Ubuntu"/>
              </a:rPr>
              <a:t>Fixed rate</a:t>
            </a:r>
            <a:endParaRPr sz="1400" b="0" i="0" u="none" strike="noStrike" cap="none">
              <a:solidFill>
                <a:srgbClr val="004F5B"/>
              </a:solidFill>
              <a:latin typeface="Arial"/>
              <a:ea typeface="Arial"/>
              <a:cs typeface="Arial"/>
              <a:sym typeface="Arial"/>
            </a:endParaRPr>
          </a:p>
          <a:p>
            <a:pPr marL="744537" marR="0" lvl="0" indent="-284162" algn="l" rtl="0">
              <a:lnSpc>
                <a:spcPct val="100000"/>
              </a:lnSpc>
              <a:spcBef>
                <a:spcPts val="0"/>
              </a:spcBef>
              <a:spcAft>
                <a:spcPts val="0"/>
              </a:spcAft>
              <a:buClr>
                <a:srgbClr val="24A926"/>
              </a:buClr>
              <a:buSzPts val="1000"/>
              <a:buFont typeface="Courier New"/>
              <a:buChar char="o"/>
            </a:pPr>
            <a:r>
              <a:rPr lang="en-US" sz="1000" b="0" i="0" u="none" strike="noStrike" cap="none">
                <a:solidFill>
                  <a:srgbClr val="004F5B"/>
                </a:solidFill>
                <a:latin typeface="Ubuntu"/>
                <a:ea typeface="Ubuntu"/>
                <a:cs typeface="Ubuntu"/>
                <a:sym typeface="Ubuntu"/>
              </a:rPr>
              <a:t>Low down payment options</a:t>
            </a:r>
            <a:endParaRPr sz="1400" b="0" i="0" u="none" strike="noStrike" cap="none">
              <a:solidFill>
                <a:srgbClr val="004F5B"/>
              </a:solidFill>
              <a:latin typeface="Arial"/>
              <a:ea typeface="Arial"/>
              <a:cs typeface="Arial"/>
              <a:sym typeface="Arial"/>
            </a:endParaRPr>
          </a:p>
          <a:p>
            <a:pPr marL="457200" marR="0" lvl="0" indent="-292100" algn="l" rtl="0">
              <a:lnSpc>
                <a:spcPct val="100000"/>
              </a:lnSpc>
              <a:spcBef>
                <a:spcPts val="1200"/>
              </a:spcBef>
              <a:spcAft>
                <a:spcPts val="0"/>
              </a:spcAft>
              <a:buClr>
                <a:srgbClr val="24A926"/>
              </a:buClr>
              <a:buSzPts val="1000"/>
              <a:buFont typeface="Ubuntu"/>
              <a:buChar char="●"/>
            </a:pPr>
            <a:r>
              <a:rPr lang="en-US" sz="1000" b="1" i="0" u="none" strike="noStrike" cap="none">
                <a:solidFill>
                  <a:srgbClr val="004F5B"/>
                </a:solidFill>
                <a:latin typeface="Ubuntu"/>
                <a:ea typeface="Ubuntu"/>
                <a:cs typeface="Ubuntu"/>
                <a:sym typeface="Ubuntu"/>
              </a:rPr>
              <a:t>VA Loans</a:t>
            </a:r>
            <a:endParaRPr sz="1400" b="0" i="0" u="none" strike="noStrike" cap="none">
              <a:solidFill>
                <a:srgbClr val="004F5B"/>
              </a:solidFill>
              <a:latin typeface="Arial"/>
              <a:ea typeface="Arial"/>
              <a:cs typeface="Arial"/>
              <a:sym typeface="Arial"/>
            </a:endParaRPr>
          </a:p>
          <a:p>
            <a:pPr marL="744537" marR="0" lvl="0" indent="-284162" algn="l" rtl="0">
              <a:lnSpc>
                <a:spcPct val="100000"/>
              </a:lnSpc>
              <a:spcBef>
                <a:spcPts val="0"/>
              </a:spcBef>
              <a:spcAft>
                <a:spcPts val="0"/>
              </a:spcAft>
              <a:buClr>
                <a:srgbClr val="24A926"/>
              </a:buClr>
              <a:buSzPts val="1000"/>
              <a:buFont typeface="Courier New"/>
              <a:buChar char="o"/>
            </a:pPr>
            <a:r>
              <a:rPr lang="en-US" sz="1000" b="0" i="0" u="none" strike="noStrike" cap="none">
                <a:solidFill>
                  <a:srgbClr val="004F5B"/>
                </a:solidFill>
                <a:latin typeface="Ubuntu"/>
                <a:ea typeface="Ubuntu"/>
                <a:cs typeface="Ubuntu"/>
                <a:sym typeface="Ubuntu"/>
              </a:rPr>
              <a:t>Loans for Veterans (or eligible surviving spouse)</a:t>
            </a:r>
            <a:endParaRPr sz="1000" b="0" i="0" u="none" strike="noStrike" cap="none">
              <a:solidFill>
                <a:srgbClr val="004F5B"/>
              </a:solidFill>
              <a:latin typeface="Ubuntu"/>
              <a:ea typeface="Ubuntu"/>
              <a:cs typeface="Ubuntu"/>
              <a:sym typeface="Ubuntu"/>
            </a:endParaRPr>
          </a:p>
          <a:p>
            <a:pPr marL="457200" marR="0" lvl="0" indent="-292100" algn="l" rtl="0">
              <a:lnSpc>
                <a:spcPct val="100000"/>
              </a:lnSpc>
              <a:spcBef>
                <a:spcPts val="1200"/>
              </a:spcBef>
              <a:spcAft>
                <a:spcPts val="0"/>
              </a:spcAft>
              <a:buClr>
                <a:srgbClr val="24A926"/>
              </a:buClr>
              <a:buSzPts val="1000"/>
              <a:buFont typeface="Ubuntu"/>
              <a:buChar char="●"/>
            </a:pPr>
            <a:r>
              <a:rPr lang="en-US" sz="1000" b="1" i="0" u="none" strike="noStrike" cap="none">
                <a:solidFill>
                  <a:srgbClr val="004F5B"/>
                </a:solidFill>
                <a:latin typeface="Ubuntu"/>
                <a:ea typeface="Ubuntu"/>
                <a:cs typeface="Ubuntu"/>
                <a:sym typeface="Ubuntu"/>
              </a:rPr>
              <a:t>USDA Loans</a:t>
            </a:r>
            <a:endParaRPr sz="1400" b="0" i="0" u="none" strike="noStrike" cap="none">
              <a:solidFill>
                <a:srgbClr val="004F5B"/>
              </a:solidFill>
              <a:latin typeface="Arial"/>
              <a:ea typeface="Arial"/>
              <a:cs typeface="Arial"/>
              <a:sym typeface="Arial"/>
            </a:endParaRPr>
          </a:p>
          <a:p>
            <a:pPr marL="744537" marR="0" lvl="0" indent="-284162" algn="l" rtl="0">
              <a:lnSpc>
                <a:spcPct val="100000"/>
              </a:lnSpc>
              <a:spcBef>
                <a:spcPts val="0"/>
              </a:spcBef>
              <a:spcAft>
                <a:spcPts val="0"/>
              </a:spcAft>
              <a:buClr>
                <a:srgbClr val="24A926"/>
              </a:buClr>
              <a:buSzPts val="1000"/>
              <a:buFont typeface="Courier New"/>
              <a:buChar char="o"/>
            </a:pPr>
            <a:r>
              <a:rPr lang="en-US" sz="1000" b="0" i="0" u="none" strike="noStrike" cap="none">
                <a:solidFill>
                  <a:srgbClr val="004F5B"/>
                </a:solidFill>
                <a:latin typeface="Ubuntu"/>
                <a:ea typeface="Ubuntu"/>
                <a:cs typeface="Ubuntu"/>
                <a:sym typeface="Ubuntu"/>
              </a:rPr>
              <a:t>Properties located in rural areas</a:t>
            </a:r>
            <a:endParaRPr sz="1000" b="0" i="0" u="none" strike="noStrike" cap="none">
              <a:solidFill>
                <a:srgbClr val="004F5B"/>
              </a:solidFill>
              <a:latin typeface="Ubuntu"/>
              <a:ea typeface="Ubuntu"/>
              <a:cs typeface="Ubuntu"/>
              <a:sym typeface="Ubuntu"/>
            </a:endParaRPr>
          </a:p>
        </p:txBody>
      </p:sp>
      <p:sp>
        <p:nvSpPr>
          <p:cNvPr id="137" name="Google Shape;137;p29"/>
          <p:cNvSpPr/>
          <p:nvPr/>
        </p:nvSpPr>
        <p:spPr>
          <a:xfrm>
            <a:off x="75" y="4619625"/>
            <a:ext cx="9144000" cy="523800"/>
          </a:xfrm>
          <a:prstGeom prst="rect">
            <a:avLst/>
          </a:prstGeom>
          <a:solidFill>
            <a:srgbClr val="004F5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8" name="Google Shape;138;p29"/>
          <p:cNvSpPr txBox="1"/>
          <p:nvPr/>
        </p:nvSpPr>
        <p:spPr>
          <a:xfrm>
            <a:off x="366025" y="252675"/>
            <a:ext cx="6321600" cy="440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200"/>
              <a:buFont typeface="Arial"/>
              <a:buNone/>
            </a:pPr>
            <a:r>
              <a:rPr lang="en-US" sz="2200" b="0" i="0" u="none" strike="noStrike" cap="none">
                <a:solidFill>
                  <a:srgbClr val="004F5B"/>
                </a:solidFill>
                <a:latin typeface="Ubuntu Light"/>
                <a:ea typeface="Ubuntu Light"/>
                <a:cs typeface="Ubuntu Light"/>
                <a:sym typeface="Ubuntu Light"/>
              </a:rPr>
              <a:t>Other Mortgage Products Available</a:t>
            </a:r>
            <a:endParaRPr sz="2200" b="0" i="0" u="none" strike="noStrike" cap="none">
              <a:solidFill>
                <a:srgbClr val="004F5B"/>
              </a:solidFill>
              <a:latin typeface="Ubuntu Light"/>
              <a:ea typeface="Ubuntu Light"/>
              <a:cs typeface="Ubuntu Light"/>
              <a:sym typeface="Ubuntu Light"/>
            </a:endParaRPr>
          </a:p>
        </p:txBody>
      </p:sp>
      <p:cxnSp>
        <p:nvCxnSpPr>
          <p:cNvPr id="139" name="Google Shape;139;p29"/>
          <p:cNvCxnSpPr/>
          <p:nvPr/>
        </p:nvCxnSpPr>
        <p:spPr>
          <a:xfrm>
            <a:off x="456225" y="764425"/>
            <a:ext cx="8311500" cy="0"/>
          </a:xfrm>
          <a:prstGeom prst="straightConnector1">
            <a:avLst/>
          </a:prstGeom>
          <a:noFill/>
          <a:ln w="9525" cap="flat" cmpd="sng">
            <a:solidFill>
              <a:srgbClr val="004F5B"/>
            </a:solidFill>
            <a:prstDash val="solid"/>
            <a:round/>
            <a:headEnd type="none" w="sm" len="sm"/>
            <a:tailEnd type="none" w="sm" len="sm"/>
          </a:ln>
        </p:spPr>
      </p:cxnSp>
      <p:sp>
        <p:nvSpPr>
          <p:cNvPr id="140" name="Google Shape;140;p2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141" name="Google Shape;141;p29"/>
          <p:cNvSpPr txBox="1"/>
          <p:nvPr/>
        </p:nvSpPr>
        <p:spPr>
          <a:xfrm>
            <a:off x="557930" y="4687746"/>
            <a:ext cx="7537800" cy="135300"/>
          </a:xfrm>
          <a:prstGeom prst="rect">
            <a:avLst/>
          </a:prstGeom>
          <a:noFill/>
          <a:ln>
            <a:noFill/>
          </a:ln>
        </p:spPr>
        <p:txBody>
          <a:bodyPr spcFirstLastPara="1" wrap="square" lIns="0" tIns="0" rIns="0" bIns="0" anchor="ctr" anchorCtr="0">
            <a:noAutofit/>
          </a:bodyPr>
          <a:lstStyle/>
          <a:p>
            <a:pPr marL="0" marR="0" lvl="0" indent="0" algn="l" rtl="0">
              <a:lnSpc>
                <a:spcPct val="115000"/>
              </a:lnSpc>
              <a:spcBef>
                <a:spcPts val="0"/>
              </a:spcBef>
              <a:spcAft>
                <a:spcPts val="0"/>
              </a:spcAft>
              <a:buClr>
                <a:srgbClr val="000000"/>
              </a:buClr>
              <a:buSzPts val="600"/>
              <a:buFont typeface="Arial"/>
              <a:buNone/>
            </a:pPr>
            <a:r>
              <a:rPr lang="en-US" sz="700" b="0" i="0" u="none" strike="noStrike" cap="none">
                <a:solidFill>
                  <a:schemeClr val="lt1"/>
                </a:solidFill>
                <a:latin typeface="Ubuntu"/>
                <a:ea typeface="Ubuntu"/>
                <a:cs typeface="Ubuntu"/>
                <a:sym typeface="Ubuntu"/>
              </a:rPr>
              <a:t>* Loan Amounts up to $9</a:t>
            </a:r>
            <a:r>
              <a:rPr lang="en-US" sz="700">
                <a:solidFill>
                  <a:schemeClr val="lt1"/>
                </a:solidFill>
                <a:latin typeface="Ubuntu"/>
                <a:ea typeface="Ubuntu"/>
                <a:cs typeface="Ubuntu"/>
                <a:sym typeface="Ubuntu"/>
              </a:rPr>
              <a:t>89</a:t>
            </a:r>
            <a:r>
              <a:rPr lang="en-US" sz="700" b="0" i="0" u="none" strike="noStrike" cap="none">
                <a:solidFill>
                  <a:schemeClr val="lt1"/>
                </a:solidFill>
                <a:latin typeface="Ubuntu"/>
                <a:ea typeface="Ubuntu"/>
                <a:cs typeface="Ubuntu"/>
                <a:sym typeface="Ubuntu"/>
              </a:rPr>
              <a:t>,000 in Nashville, TN MSA. </a:t>
            </a:r>
            <a:endParaRPr sz="700" b="0" i="0" u="none" strike="noStrike" cap="none">
              <a:solidFill>
                <a:schemeClr val="lt1"/>
              </a:solidFill>
              <a:latin typeface="Ubuntu"/>
              <a:ea typeface="Ubuntu"/>
              <a:cs typeface="Ubuntu"/>
              <a:sym typeface="Ubuntu"/>
            </a:endParaRPr>
          </a:p>
        </p:txBody>
      </p:sp>
      <p:sp>
        <p:nvSpPr>
          <p:cNvPr id="142" name="Google Shape;142;p29"/>
          <p:cNvSpPr txBox="1"/>
          <p:nvPr/>
        </p:nvSpPr>
        <p:spPr>
          <a:xfrm>
            <a:off x="557930" y="4823136"/>
            <a:ext cx="8528100" cy="278100"/>
          </a:xfrm>
          <a:prstGeom prst="rect">
            <a:avLst/>
          </a:prstGeom>
          <a:noFill/>
          <a:ln>
            <a:noFill/>
          </a:ln>
        </p:spPr>
        <p:txBody>
          <a:bodyPr spcFirstLastPara="1" wrap="square" lIns="0" tIns="0" rIns="0" bIns="0" anchor="t" anchorCtr="0">
            <a:noAutofit/>
          </a:bodyPr>
          <a:lstStyle/>
          <a:p>
            <a:pPr marL="0" marR="0" lvl="0" indent="0" algn="l" rtl="0">
              <a:lnSpc>
                <a:spcPct val="115000"/>
              </a:lnSpc>
              <a:spcBef>
                <a:spcPts val="0"/>
              </a:spcBef>
              <a:spcAft>
                <a:spcPts val="0"/>
              </a:spcAft>
              <a:buClr>
                <a:srgbClr val="000000"/>
              </a:buClr>
              <a:buSzPts val="600"/>
              <a:buFont typeface="Arial"/>
              <a:buNone/>
            </a:pPr>
            <a:r>
              <a:rPr lang="en-US" sz="700" b="0" i="0" u="none" strike="noStrike" cap="none">
                <a:solidFill>
                  <a:schemeClr val="lt1"/>
                </a:solidFill>
                <a:latin typeface="Ubuntu"/>
                <a:ea typeface="Ubuntu"/>
                <a:cs typeface="Ubuntu"/>
                <a:sym typeface="Ubuntu"/>
              </a:rPr>
              <a:t>Mortgages are subject to approval. Interest rates are subject to change without notice and are dependent on credit score. Certain conditions apply. This is not a commitment to lend or rate guarantee. </a:t>
            </a:r>
            <a:endParaRPr sz="1400" b="0" i="0" u="none" strike="noStrike" cap="none">
              <a:solidFill>
                <a:srgbClr val="000000"/>
              </a:solidFill>
              <a:latin typeface="Arial"/>
              <a:ea typeface="Arial"/>
              <a:cs typeface="Arial"/>
              <a:sym typeface="Arial"/>
            </a:endParaRPr>
          </a:p>
          <a:p>
            <a:pPr marL="0" lvl="0" indent="0" algn="l" rtl="0">
              <a:spcBef>
                <a:spcPts val="0"/>
              </a:spcBef>
              <a:spcAft>
                <a:spcPts val="0"/>
              </a:spcAft>
              <a:buClr>
                <a:schemeClr val="dk1"/>
              </a:buClr>
              <a:buSzPts val="600"/>
              <a:buFont typeface="Arial"/>
              <a:buNone/>
            </a:pPr>
            <a:r>
              <a:rPr lang="en-US" sz="700">
                <a:solidFill>
                  <a:schemeClr val="lt1"/>
                </a:solidFill>
                <a:latin typeface="Ubuntu"/>
                <a:ea typeface="Ubuntu"/>
                <a:cs typeface="Ubuntu"/>
                <a:sym typeface="Ubuntu"/>
              </a:rPr>
              <a:t>© 2025 Cadence Bank. All Rights Reserved. Member FDIC. NMLS # 410279</a:t>
            </a:r>
            <a:endParaRPr sz="700">
              <a:solidFill>
                <a:schemeClr val="dk1"/>
              </a:solidFill>
              <a:latin typeface="Ubuntu"/>
              <a:ea typeface="Ubuntu"/>
              <a:cs typeface="Ubuntu"/>
              <a:sym typeface="Ubuntu"/>
            </a:endParaRPr>
          </a:p>
          <a:p>
            <a:pPr marL="0" marR="0" lvl="0" indent="0" algn="l" rtl="0">
              <a:lnSpc>
                <a:spcPct val="115000"/>
              </a:lnSpc>
              <a:spcBef>
                <a:spcPts val="0"/>
              </a:spcBef>
              <a:spcAft>
                <a:spcPts val="0"/>
              </a:spcAft>
              <a:buClr>
                <a:srgbClr val="000000"/>
              </a:buClr>
              <a:buSzPts val="600"/>
              <a:buFont typeface="Arial"/>
              <a:buNone/>
            </a:pPr>
            <a:endParaRPr sz="700">
              <a:solidFill>
                <a:schemeClr val="lt1"/>
              </a:solidFill>
              <a:latin typeface="Ubuntu"/>
              <a:ea typeface="Ubuntu"/>
              <a:cs typeface="Ubuntu"/>
              <a:sym typeface="Ubuntu"/>
            </a:endParaRPr>
          </a:p>
        </p:txBody>
      </p:sp>
      <p:pic>
        <p:nvPicPr>
          <p:cNvPr id="143" name="Google Shape;143;p29"/>
          <p:cNvPicPr preferRelativeResize="0"/>
          <p:nvPr/>
        </p:nvPicPr>
        <p:blipFill rotWithShape="1">
          <a:blip r:embed="rId3">
            <a:alphaModFix/>
          </a:blip>
          <a:srcRect t="70891"/>
          <a:stretch/>
        </p:blipFill>
        <p:spPr>
          <a:xfrm>
            <a:off x="194529" y="4713690"/>
            <a:ext cx="282920" cy="315531"/>
          </a:xfrm>
          <a:prstGeom prst="rect">
            <a:avLst/>
          </a:prstGeom>
          <a:noFill/>
          <a:ln>
            <a:noFill/>
          </a:ln>
        </p:spPr>
      </p:pic>
      <p:pic>
        <p:nvPicPr>
          <p:cNvPr id="144" name="Google Shape;144;p29"/>
          <p:cNvPicPr preferRelativeResize="0"/>
          <p:nvPr/>
        </p:nvPicPr>
        <p:blipFill rotWithShape="1">
          <a:blip r:embed="rId4">
            <a:alphaModFix/>
          </a:blip>
          <a:srcRect/>
          <a:stretch/>
        </p:blipFill>
        <p:spPr>
          <a:xfrm>
            <a:off x="285546" y="217083"/>
            <a:ext cx="191904" cy="213229"/>
          </a:xfrm>
          <a:prstGeom prst="rect">
            <a:avLst/>
          </a:prstGeom>
          <a:noFill/>
          <a:ln>
            <a:noFill/>
          </a:ln>
        </p:spPr>
      </p:pic>
      <p:pic>
        <p:nvPicPr>
          <p:cNvPr id="145" name="Google Shape;145;p29"/>
          <p:cNvPicPr preferRelativeResize="0"/>
          <p:nvPr/>
        </p:nvPicPr>
        <p:blipFill rotWithShape="1">
          <a:blip r:embed="rId5">
            <a:alphaModFix/>
          </a:blip>
          <a:srcRect/>
          <a:stretch/>
        </p:blipFill>
        <p:spPr>
          <a:xfrm>
            <a:off x="7720517" y="253040"/>
            <a:ext cx="1073484" cy="354544"/>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ustom Layout 3">
  <p:cSld name="CUSTOM_2">
    <p:spTree>
      <p:nvGrpSpPr>
        <p:cNvPr id="1" name="Shape 146"/>
        <p:cNvGrpSpPr/>
        <p:nvPr/>
      </p:nvGrpSpPr>
      <p:grpSpPr>
        <a:xfrm>
          <a:off x="0" y="0"/>
          <a:ext cx="0" cy="0"/>
          <a:chOff x="0" y="0"/>
          <a:chExt cx="0" cy="0"/>
        </a:xfrm>
      </p:grpSpPr>
      <p:pic>
        <p:nvPicPr>
          <p:cNvPr id="147" name="Google Shape;147;p30"/>
          <p:cNvPicPr preferRelativeResize="0"/>
          <p:nvPr/>
        </p:nvPicPr>
        <p:blipFill rotWithShape="1">
          <a:blip r:embed="rId2">
            <a:alphaModFix/>
          </a:blip>
          <a:srcRect l="24122" t="-404" r="14178" b="14264"/>
          <a:stretch/>
        </p:blipFill>
        <p:spPr>
          <a:xfrm>
            <a:off x="4975450" y="1921250"/>
            <a:ext cx="3705202" cy="2316704"/>
          </a:xfrm>
          <a:prstGeom prst="rect">
            <a:avLst/>
          </a:prstGeom>
          <a:noFill/>
          <a:ln>
            <a:noFill/>
          </a:ln>
        </p:spPr>
      </p:pic>
      <p:sp>
        <p:nvSpPr>
          <p:cNvPr id="148" name="Google Shape;148;p30"/>
          <p:cNvSpPr/>
          <p:nvPr/>
        </p:nvSpPr>
        <p:spPr>
          <a:xfrm>
            <a:off x="639800" y="1921250"/>
            <a:ext cx="4179900" cy="2316600"/>
          </a:xfrm>
          <a:prstGeom prst="rect">
            <a:avLst/>
          </a:prstGeom>
          <a:solidFill>
            <a:srgbClr val="F3F3F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9" name="Google Shape;149;p30"/>
          <p:cNvSpPr txBox="1"/>
          <p:nvPr/>
        </p:nvSpPr>
        <p:spPr>
          <a:xfrm>
            <a:off x="484050" y="950863"/>
            <a:ext cx="8138400" cy="607800"/>
          </a:xfrm>
          <a:prstGeom prst="rect">
            <a:avLst/>
          </a:prstGeom>
          <a:noFill/>
          <a:ln>
            <a:noFill/>
          </a:ln>
        </p:spPr>
        <p:txBody>
          <a:bodyPr spcFirstLastPara="1" wrap="square" lIns="91400" tIns="91400" rIns="91400" bIns="91400" anchor="t" anchorCtr="0">
            <a:spAutoFit/>
          </a:bodyPr>
          <a:lstStyle/>
          <a:p>
            <a:pPr marL="0" marR="0" lvl="0" indent="0" algn="l" rtl="0">
              <a:lnSpc>
                <a:spcPct val="150000"/>
              </a:lnSpc>
              <a:spcBef>
                <a:spcPts val="0"/>
              </a:spcBef>
              <a:spcAft>
                <a:spcPts val="0"/>
              </a:spcAft>
              <a:buClr>
                <a:srgbClr val="000000"/>
              </a:buClr>
              <a:buSzPts val="1100"/>
              <a:buFont typeface="Arial"/>
              <a:buNone/>
            </a:pPr>
            <a:r>
              <a:rPr lang="en-US" sz="1100" b="0" i="0" u="none" strike="noStrike" cap="none">
                <a:solidFill>
                  <a:srgbClr val="004F5B"/>
                </a:solidFill>
                <a:latin typeface="Ubuntu"/>
                <a:ea typeface="Ubuntu"/>
                <a:cs typeface="Ubuntu"/>
                <a:sym typeface="Ubuntu"/>
              </a:rPr>
              <a:t>Cadence Bank is proud to honor and celebrate those in our community who we depend on to make our lives safer and better by offering them a $500 savings at closing</a:t>
            </a:r>
            <a:r>
              <a:rPr lang="en-US" sz="1100" b="0" i="0" u="none" strike="noStrike" cap="none" baseline="30000">
                <a:solidFill>
                  <a:srgbClr val="004F5B"/>
                </a:solidFill>
                <a:latin typeface="Ubuntu"/>
                <a:ea typeface="Ubuntu"/>
                <a:cs typeface="Ubuntu"/>
                <a:sym typeface="Ubuntu"/>
              </a:rPr>
              <a:t>1</a:t>
            </a:r>
            <a:r>
              <a:rPr lang="en-US" sz="1100" b="0" i="0" u="none" strike="noStrike" cap="none">
                <a:solidFill>
                  <a:srgbClr val="004F5B"/>
                </a:solidFill>
                <a:latin typeface="Ubuntu"/>
                <a:ea typeface="Ubuntu"/>
                <a:cs typeface="Ubuntu"/>
                <a:sym typeface="Ubuntu"/>
              </a:rPr>
              <a:t> when they purchase or refinance their primary residence. </a:t>
            </a:r>
            <a:endParaRPr sz="1400" b="0" i="0" u="none" strike="noStrike" cap="none">
              <a:solidFill>
                <a:srgbClr val="000000"/>
              </a:solidFill>
              <a:latin typeface="Arial"/>
              <a:ea typeface="Arial"/>
              <a:cs typeface="Arial"/>
              <a:sym typeface="Arial"/>
            </a:endParaRPr>
          </a:p>
        </p:txBody>
      </p:sp>
      <p:sp>
        <p:nvSpPr>
          <p:cNvPr id="150" name="Google Shape;150;p30"/>
          <p:cNvSpPr txBox="1"/>
          <p:nvPr/>
        </p:nvSpPr>
        <p:spPr>
          <a:xfrm>
            <a:off x="572975" y="1987036"/>
            <a:ext cx="4179900" cy="2185500"/>
          </a:xfrm>
          <a:prstGeom prst="rect">
            <a:avLst/>
          </a:prstGeom>
          <a:noFill/>
          <a:ln>
            <a:noFill/>
          </a:ln>
        </p:spPr>
        <p:txBody>
          <a:bodyPr spcFirstLastPara="1" wrap="square" lIns="91400" tIns="91400" rIns="91400" bIns="91400" anchor="t" anchorCtr="0">
            <a:spAutoFit/>
          </a:bodyPr>
          <a:lstStyle/>
          <a:p>
            <a:pPr marL="165100" marR="0" lvl="0" indent="0" algn="l" rtl="0">
              <a:lnSpc>
                <a:spcPct val="100000"/>
              </a:lnSpc>
              <a:spcBef>
                <a:spcPts val="0"/>
              </a:spcBef>
              <a:spcAft>
                <a:spcPts val="0"/>
              </a:spcAft>
              <a:buClr>
                <a:srgbClr val="000000"/>
              </a:buClr>
              <a:buSzPts val="1000"/>
              <a:buFont typeface="Arial"/>
              <a:buNone/>
            </a:pPr>
            <a:r>
              <a:rPr lang="en-US" sz="1000" b="1" i="0" u="none" strike="noStrike" cap="none">
                <a:solidFill>
                  <a:srgbClr val="004F5B"/>
                </a:solidFill>
                <a:latin typeface="Ubuntu"/>
                <a:ea typeface="Ubuntu"/>
                <a:cs typeface="Ubuntu"/>
                <a:sym typeface="Ubuntu"/>
              </a:rPr>
              <a:t>Available to:</a:t>
            </a:r>
            <a:endParaRPr sz="1400" b="1" i="0" u="none" strike="noStrike" cap="none">
              <a:solidFill>
                <a:srgbClr val="000000"/>
              </a:solidFill>
              <a:latin typeface="Arial"/>
              <a:ea typeface="Arial"/>
              <a:cs typeface="Arial"/>
              <a:sym typeface="Arial"/>
            </a:endParaRPr>
          </a:p>
          <a:p>
            <a:pPr marL="457200" marR="0" lvl="0" indent="-292100" algn="l" rtl="0">
              <a:lnSpc>
                <a:spcPct val="100000"/>
              </a:lnSpc>
              <a:spcBef>
                <a:spcPts val="1200"/>
              </a:spcBef>
              <a:spcAft>
                <a:spcPts val="0"/>
              </a:spcAft>
              <a:buClr>
                <a:srgbClr val="24A926"/>
              </a:buClr>
              <a:buSzPts val="1000"/>
              <a:buFont typeface="Ubuntu"/>
              <a:buChar char="●"/>
            </a:pPr>
            <a:r>
              <a:rPr lang="en-US" sz="1000" b="0" i="0" u="none" strike="noStrike" cap="none">
                <a:solidFill>
                  <a:srgbClr val="004F5B"/>
                </a:solidFill>
                <a:latin typeface="Ubuntu"/>
                <a:ea typeface="Ubuntu"/>
                <a:cs typeface="Ubuntu"/>
                <a:sym typeface="Ubuntu"/>
              </a:rPr>
              <a:t>Full-time Law Enforcement</a:t>
            </a:r>
            <a:endParaRPr sz="1400" b="0" i="0" u="none" strike="noStrike" cap="none">
              <a:solidFill>
                <a:srgbClr val="000000"/>
              </a:solidFill>
              <a:latin typeface="Arial"/>
              <a:ea typeface="Arial"/>
              <a:cs typeface="Arial"/>
              <a:sym typeface="Arial"/>
            </a:endParaRPr>
          </a:p>
          <a:p>
            <a:pPr marL="457200" marR="0" lvl="0" indent="-292100" algn="l" rtl="0">
              <a:lnSpc>
                <a:spcPct val="100000"/>
              </a:lnSpc>
              <a:spcBef>
                <a:spcPts val="1200"/>
              </a:spcBef>
              <a:spcAft>
                <a:spcPts val="0"/>
              </a:spcAft>
              <a:buClr>
                <a:srgbClr val="24A926"/>
              </a:buClr>
              <a:buSzPts val="1000"/>
              <a:buFont typeface="Ubuntu"/>
              <a:buChar char="●"/>
            </a:pPr>
            <a:r>
              <a:rPr lang="en-US" sz="1000" b="0" i="0" u="none" strike="noStrike" cap="none">
                <a:solidFill>
                  <a:srgbClr val="004F5B"/>
                </a:solidFill>
                <a:latin typeface="Ubuntu"/>
                <a:ea typeface="Ubuntu"/>
                <a:cs typeface="Ubuntu"/>
                <a:sym typeface="Ubuntu"/>
              </a:rPr>
              <a:t>Full-time Firefighters</a:t>
            </a:r>
            <a:endParaRPr sz="1400" b="0" i="0" u="none" strike="noStrike" cap="none">
              <a:solidFill>
                <a:srgbClr val="000000"/>
              </a:solidFill>
              <a:latin typeface="Arial"/>
              <a:ea typeface="Arial"/>
              <a:cs typeface="Arial"/>
              <a:sym typeface="Arial"/>
            </a:endParaRPr>
          </a:p>
          <a:p>
            <a:pPr marL="457200" marR="0" lvl="0" indent="-292100" algn="l" rtl="0">
              <a:lnSpc>
                <a:spcPct val="100000"/>
              </a:lnSpc>
              <a:spcBef>
                <a:spcPts val="1200"/>
              </a:spcBef>
              <a:spcAft>
                <a:spcPts val="0"/>
              </a:spcAft>
              <a:buClr>
                <a:srgbClr val="24A926"/>
              </a:buClr>
              <a:buSzPts val="1000"/>
              <a:buFont typeface="Ubuntu"/>
              <a:buChar char="●"/>
            </a:pPr>
            <a:r>
              <a:rPr lang="en-US" sz="1000" b="0" i="0" u="none" strike="noStrike" cap="none">
                <a:solidFill>
                  <a:srgbClr val="004F5B"/>
                </a:solidFill>
                <a:latin typeface="Ubuntu"/>
                <a:ea typeface="Ubuntu"/>
                <a:cs typeface="Ubuntu"/>
                <a:sym typeface="Ubuntu"/>
              </a:rPr>
              <a:t>Full-time School Teachers (K-12)</a:t>
            </a:r>
            <a:endParaRPr sz="1400" b="0" i="0" u="none" strike="noStrike" cap="none">
              <a:solidFill>
                <a:srgbClr val="000000"/>
              </a:solidFill>
              <a:latin typeface="Arial"/>
              <a:ea typeface="Arial"/>
              <a:cs typeface="Arial"/>
              <a:sym typeface="Arial"/>
            </a:endParaRPr>
          </a:p>
          <a:p>
            <a:pPr marL="457200" marR="0" lvl="0" indent="-292100" algn="l" rtl="0">
              <a:lnSpc>
                <a:spcPct val="100000"/>
              </a:lnSpc>
              <a:spcBef>
                <a:spcPts val="1200"/>
              </a:spcBef>
              <a:spcAft>
                <a:spcPts val="0"/>
              </a:spcAft>
              <a:buClr>
                <a:srgbClr val="24A926"/>
              </a:buClr>
              <a:buSzPts val="1000"/>
              <a:buFont typeface="Ubuntu"/>
              <a:buChar char="●"/>
            </a:pPr>
            <a:r>
              <a:rPr lang="en-US" sz="1000" b="0" i="0" u="none" strike="noStrike" cap="none">
                <a:solidFill>
                  <a:srgbClr val="004F5B"/>
                </a:solidFill>
                <a:latin typeface="Ubuntu"/>
                <a:ea typeface="Ubuntu"/>
                <a:cs typeface="Ubuntu"/>
                <a:sym typeface="Ubuntu"/>
              </a:rPr>
              <a:t>First Responders</a:t>
            </a:r>
            <a:r>
              <a:rPr lang="en-US" sz="1000" b="0" i="0" u="none" strike="noStrike" cap="none" baseline="30000">
                <a:solidFill>
                  <a:srgbClr val="004F5B"/>
                </a:solidFill>
                <a:latin typeface="Ubuntu"/>
                <a:ea typeface="Ubuntu"/>
                <a:cs typeface="Ubuntu"/>
                <a:sym typeface="Ubuntu"/>
              </a:rPr>
              <a:t>2</a:t>
            </a:r>
            <a:endParaRPr sz="1000" b="0" i="0" u="none" strike="noStrike" cap="none">
              <a:solidFill>
                <a:srgbClr val="004F5B"/>
              </a:solidFill>
              <a:latin typeface="Ubuntu"/>
              <a:ea typeface="Ubuntu"/>
              <a:cs typeface="Ubuntu"/>
              <a:sym typeface="Ubuntu"/>
            </a:endParaRPr>
          </a:p>
          <a:p>
            <a:pPr marL="457200" marR="0" lvl="0" indent="-292100" algn="l" rtl="0">
              <a:lnSpc>
                <a:spcPct val="100000"/>
              </a:lnSpc>
              <a:spcBef>
                <a:spcPts val="1200"/>
              </a:spcBef>
              <a:spcAft>
                <a:spcPts val="0"/>
              </a:spcAft>
              <a:buClr>
                <a:srgbClr val="24A926"/>
              </a:buClr>
              <a:buSzPts val="1000"/>
              <a:buFont typeface="Ubuntu"/>
              <a:buChar char="●"/>
            </a:pPr>
            <a:r>
              <a:rPr lang="en-US" sz="1000" b="0" i="0" u="none" strike="noStrike" cap="none">
                <a:solidFill>
                  <a:srgbClr val="004F5B"/>
                </a:solidFill>
                <a:latin typeface="Ubuntu"/>
                <a:ea typeface="Ubuntu"/>
                <a:cs typeface="Ubuntu"/>
                <a:sym typeface="Ubuntu"/>
              </a:rPr>
              <a:t>Nurses</a:t>
            </a:r>
            <a:r>
              <a:rPr lang="en-US" sz="1000" b="0" i="0" u="none" strike="noStrike" cap="none" baseline="30000">
                <a:solidFill>
                  <a:srgbClr val="004F5B"/>
                </a:solidFill>
                <a:latin typeface="Ubuntu"/>
                <a:ea typeface="Ubuntu"/>
                <a:cs typeface="Ubuntu"/>
                <a:sym typeface="Ubuntu"/>
              </a:rPr>
              <a:t>3</a:t>
            </a:r>
            <a:endParaRPr sz="1000" b="0" i="0" u="none" strike="noStrike" cap="none">
              <a:solidFill>
                <a:srgbClr val="004F5B"/>
              </a:solidFill>
              <a:latin typeface="Ubuntu"/>
              <a:ea typeface="Ubuntu"/>
              <a:cs typeface="Ubuntu"/>
              <a:sym typeface="Ubuntu"/>
            </a:endParaRPr>
          </a:p>
          <a:p>
            <a:pPr marL="457200" marR="0" lvl="0" indent="-292100" algn="l" rtl="0">
              <a:lnSpc>
                <a:spcPct val="100000"/>
              </a:lnSpc>
              <a:spcBef>
                <a:spcPts val="1200"/>
              </a:spcBef>
              <a:spcAft>
                <a:spcPts val="0"/>
              </a:spcAft>
              <a:buClr>
                <a:srgbClr val="24A926"/>
              </a:buClr>
              <a:buSzPts val="1000"/>
              <a:buFont typeface="Ubuntu"/>
              <a:buChar char="●"/>
            </a:pPr>
            <a:r>
              <a:rPr lang="en-US" sz="1000" b="0" i="0" u="none" strike="noStrike" cap="none">
                <a:solidFill>
                  <a:srgbClr val="004F5B"/>
                </a:solidFill>
                <a:latin typeface="Ubuntu"/>
                <a:ea typeface="Ubuntu"/>
                <a:cs typeface="Ubuntu"/>
                <a:sym typeface="Ubuntu"/>
              </a:rPr>
              <a:t>Active-Duty Military and Veterans</a:t>
            </a:r>
            <a:r>
              <a:rPr lang="en-US" sz="1000" b="0" i="0" u="none" strike="noStrike" cap="none" baseline="30000">
                <a:solidFill>
                  <a:srgbClr val="004F5B"/>
                </a:solidFill>
                <a:latin typeface="Ubuntu"/>
                <a:ea typeface="Ubuntu"/>
                <a:cs typeface="Ubuntu"/>
                <a:sym typeface="Ubuntu"/>
              </a:rPr>
              <a:t>4</a:t>
            </a:r>
            <a:endParaRPr sz="1000" b="0" i="0" u="none" strike="noStrike" cap="none">
              <a:solidFill>
                <a:srgbClr val="004F5B"/>
              </a:solidFill>
              <a:latin typeface="Ubuntu"/>
              <a:ea typeface="Ubuntu"/>
              <a:cs typeface="Ubuntu"/>
              <a:sym typeface="Ubuntu"/>
            </a:endParaRPr>
          </a:p>
        </p:txBody>
      </p:sp>
      <p:sp>
        <p:nvSpPr>
          <p:cNvPr id="151" name="Google Shape;151;p30"/>
          <p:cNvSpPr/>
          <p:nvPr/>
        </p:nvSpPr>
        <p:spPr>
          <a:xfrm>
            <a:off x="75" y="4535625"/>
            <a:ext cx="9144000" cy="607800"/>
          </a:xfrm>
          <a:prstGeom prst="rect">
            <a:avLst/>
          </a:prstGeom>
          <a:solidFill>
            <a:srgbClr val="004F5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2" name="Google Shape;152;p30"/>
          <p:cNvSpPr txBox="1"/>
          <p:nvPr/>
        </p:nvSpPr>
        <p:spPr>
          <a:xfrm>
            <a:off x="366025" y="252675"/>
            <a:ext cx="6321600" cy="440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200"/>
              <a:buFont typeface="Arial"/>
              <a:buNone/>
            </a:pPr>
            <a:r>
              <a:rPr lang="en-US" sz="2200" b="0" i="0" u="none" strike="noStrike" cap="none">
                <a:solidFill>
                  <a:srgbClr val="004F5B"/>
                </a:solidFill>
                <a:latin typeface="Ubuntu Light"/>
                <a:ea typeface="Ubuntu Light"/>
                <a:cs typeface="Ubuntu Light"/>
                <a:sym typeface="Ubuntu Light"/>
              </a:rPr>
              <a:t>Program Features - Community Heroes</a:t>
            </a:r>
            <a:endParaRPr sz="2200" b="0" i="0" u="none" strike="noStrike" cap="none">
              <a:solidFill>
                <a:srgbClr val="004F5B"/>
              </a:solidFill>
              <a:latin typeface="Ubuntu Light"/>
              <a:ea typeface="Ubuntu Light"/>
              <a:cs typeface="Ubuntu Light"/>
              <a:sym typeface="Ubuntu Light"/>
            </a:endParaRPr>
          </a:p>
        </p:txBody>
      </p:sp>
      <p:cxnSp>
        <p:nvCxnSpPr>
          <p:cNvPr id="153" name="Google Shape;153;p30"/>
          <p:cNvCxnSpPr/>
          <p:nvPr/>
        </p:nvCxnSpPr>
        <p:spPr>
          <a:xfrm>
            <a:off x="456225" y="764425"/>
            <a:ext cx="8311500" cy="0"/>
          </a:xfrm>
          <a:prstGeom prst="straightConnector1">
            <a:avLst/>
          </a:prstGeom>
          <a:noFill/>
          <a:ln w="9525" cap="flat" cmpd="sng">
            <a:solidFill>
              <a:srgbClr val="004F5B"/>
            </a:solidFill>
            <a:prstDash val="solid"/>
            <a:round/>
            <a:headEnd type="none" w="sm" len="sm"/>
            <a:tailEnd type="none" w="sm" len="sm"/>
          </a:ln>
        </p:spPr>
      </p:cxnSp>
      <p:sp>
        <p:nvSpPr>
          <p:cNvPr id="154" name="Google Shape;154;p3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155" name="Google Shape;155;p30"/>
          <p:cNvSpPr txBox="1"/>
          <p:nvPr/>
        </p:nvSpPr>
        <p:spPr>
          <a:xfrm>
            <a:off x="603075" y="4713712"/>
            <a:ext cx="8017800" cy="393600"/>
          </a:xfrm>
          <a:prstGeom prst="rect">
            <a:avLst/>
          </a:prstGeom>
          <a:noFill/>
          <a:ln>
            <a:noFill/>
          </a:ln>
        </p:spPr>
        <p:txBody>
          <a:bodyPr spcFirstLastPara="1" wrap="square" lIns="0" tIns="0" rIns="0" bIns="0" anchor="ctr" anchorCtr="0">
            <a:noAutofit/>
          </a:bodyPr>
          <a:lstStyle/>
          <a:p>
            <a:pPr marL="0" marR="0" lvl="0" indent="0" algn="l" rtl="0">
              <a:lnSpc>
                <a:spcPct val="115000"/>
              </a:lnSpc>
              <a:spcBef>
                <a:spcPts val="0"/>
              </a:spcBef>
              <a:spcAft>
                <a:spcPts val="0"/>
              </a:spcAft>
              <a:buClr>
                <a:srgbClr val="000000"/>
              </a:buClr>
              <a:buSzPts val="600"/>
              <a:buFont typeface="Arial"/>
              <a:buNone/>
            </a:pPr>
            <a:r>
              <a:rPr lang="en-US" sz="700" b="0" i="0" u="none" strike="noStrike" cap="none">
                <a:solidFill>
                  <a:schemeClr val="lt1"/>
                </a:solidFill>
                <a:latin typeface="Ubuntu"/>
                <a:ea typeface="Ubuntu"/>
                <a:cs typeface="Ubuntu"/>
                <a:sym typeface="Ubuntu"/>
              </a:rPr>
              <a:t>1. $500 savings deducted from administrative fee. 2. Emergency Medical Responder (EMR), Emergency Medical Technician (EMT), Advanced EMT, and National Registered Paramedics certified by the National Registry of Emergency Medical Technicians https://www.nremt.org/rwd/public/document/emt 3. Nurses: Registered Nurse (“RN”), Licensed Practical Nurse (“LPN”). License status verified at https://www.nursys.com/ 4. Eligible borrowers per VA eligibility pursuant to VA eligibility guidelines. Mortgages are subject to approval. Interest rates are subject to change without notice and are dependent on credit score. Certain conditions apply. This is not a commitment to lend or rate guarantee. </a:t>
            </a:r>
            <a:r>
              <a:rPr lang="en-US" sz="700">
                <a:solidFill>
                  <a:schemeClr val="lt1"/>
                </a:solidFill>
                <a:latin typeface="Ubuntu"/>
                <a:ea typeface="Ubuntu"/>
                <a:cs typeface="Ubuntu"/>
                <a:sym typeface="Ubuntu"/>
              </a:rPr>
              <a:t>© 2025 Cadence Bank. All Rights Reserved. Member FDIC. NMLS # 410279</a:t>
            </a:r>
            <a:endParaRPr sz="700">
              <a:solidFill>
                <a:schemeClr val="lt1"/>
              </a:solidFill>
              <a:latin typeface="Ubuntu"/>
              <a:ea typeface="Ubuntu"/>
              <a:cs typeface="Ubuntu"/>
              <a:sym typeface="Ubuntu"/>
            </a:endParaRPr>
          </a:p>
          <a:p>
            <a:pPr marL="0" marR="0" lvl="0" indent="0" algn="l" rtl="0">
              <a:lnSpc>
                <a:spcPct val="115000"/>
              </a:lnSpc>
              <a:spcBef>
                <a:spcPts val="0"/>
              </a:spcBef>
              <a:spcAft>
                <a:spcPts val="1200"/>
              </a:spcAft>
              <a:buClr>
                <a:srgbClr val="000000"/>
              </a:buClr>
              <a:buSzPts val="600"/>
              <a:buFont typeface="Arial"/>
              <a:buNone/>
            </a:pPr>
            <a:endParaRPr sz="700" b="0" i="0" u="none" strike="noStrike" cap="none">
              <a:solidFill>
                <a:srgbClr val="000000"/>
              </a:solidFill>
              <a:latin typeface="Arial"/>
              <a:ea typeface="Arial"/>
              <a:cs typeface="Arial"/>
              <a:sym typeface="Arial"/>
            </a:endParaRPr>
          </a:p>
        </p:txBody>
      </p:sp>
      <p:pic>
        <p:nvPicPr>
          <p:cNvPr id="156" name="Google Shape;156;p30"/>
          <p:cNvPicPr preferRelativeResize="0"/>
          <p:nvPr/>
        </p:nvPicPr>
        <p:blipFill rotWithShape="1">
          <a:blip r:embed="rId3">
            <a:alphaModFix/>
          </a:blip>
          <a:srcRect t="70891"/>
          <a:stretch/>
        </p:blipFill>
        <p:spPr>
          <a:xfrm>
            <a:off x="194529" y="4713690"/>
            <a:ext cx="282920" cy="315531"/>
          </a:xfrm>
          <a:prstGeom prst="rect">
            <a:avLst/>
          </a:prstGeom>
          <a:noFill/>
          <a:ln>
            <a:noFill/>
          </a:ln>
        </p:spPr>
      </p:pic>
      <p:pic>
        <p:nvPicPr>
          <p:cNvPr id="157" name="Google Shape;157;p30"/>
          <p:cNvPicPr preferRelativeResize="0"/>
          <p:nvPr/>
        </p:nvPicPr>
        <p:blipFill rotWithShape="1">
          <a:blip r:embed="rId4">
            <a:alphaModFix/>
          </a:blip>
          <a:srcRect/>
          <a:stretch/>
        </p:blipFill>
        <p:spPr>
          <a:xfrm>
            <a:off x="285546" y="217083"/>
            <a:ext cx="191904" cy="213229"/>
          </a:xfrm>
          <a:prstGeom prst="rect">
            <a:avLst/>
          </a:prstGeom>
          <a:noFill/>
          <a:ln>
            <a:noFill/>
          </a:ln>
        </p:spPr>
      </p:pic>
      <p:pic>
        <p:nvPicPr>
          <p:cNvPr id="158" name="Google Shape;158;p30"/>
          <p:cNvPicPr preferRelativeResize="0"/>
          <p:nvPr/>
        </p:nvPicPr>
        <p:blipFill rotWithShape="1">
          <a:blip r:embed="rId5">
            <a:alphaModFix/>
          </a:blip>
          <a:srcRect/>
          <a:stretch/>
        </p:blipFill>
        <p:spPr>
          <a:xfrm>
            <a:off x="7720517" y="253040"/>
            <a:ext cx="1073484" cy="354544"/>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ustom Layout 4">
  <p:cSld name="CUSTOM_3">
    <p:spTree>
      <p:nvGrpSpPr>
        <p:cNvPr id="1" name="Shape 159"/>
        <p:cNvGrpSpPr/>
        <p:nvPr/>
      </p:nvGrpSpPr>
      <p:grpSpPr>
        <a:xfrm>
          <a:off x="0" y="0"/>
          <a:ext cx="0" cy="0"/>
          <a:chOff x="0" y="0"/>
          <a:chExt cx="0" cy="0"/>
        </a:xfrm>
      </p:grpSpPr>
      <p:sp>
        <p:nvSpPr>
          <p:cNvPr id="160" name="Google Shape;160;p31"/>
          <p:cNvSpPr/>
          <p:nvPr/>
        </p:nvSpPr>
        <p:spPr>
          <a:xfrm>
            <a:off x="75" y="4535625"/>
            <a:ext cx="9144000" cy="607800"/>
          </a:xfrm>
          <a:prstGeom prst="rect">
            <a:avLst/>
          </a:prstGeom>
          <a:solidFill>
            <a:srgbClr val="004F5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61" name="Google Shape;161;p31"/>
          <p:cNvPicPr preferRelativeResize="0"/>
          <p:nvPr/>
        </p:nvPicPr>
        <p:blipFill rotWithShape="1">
          <a:blip r:embed="rId2">
            <a:alphaModFix/>
          </a:blip>
          <a:srcRect l="23357" t="27925" r="856" b="980"/>
          <a:stretch/>
        </p:blipFill>
        <p:spPr>
          <a:xfrm>
            <a:off x="4975450" y="1975639"/>
            <a:ext cx="3705201" cy="2316705"/>
          </a:xfrm>
          <a:prstGeom prst="rect">
            <a:avLst/>
          </a:prstGeom>
          <a:noFill/>
          <a:ln>
            <a:noFill/>
          </a:ln>
        </p:spPr>
      </p:pic>
      <p:sp>
        <p:nvSpPr>
          <p:cNvPr id="162" name="Google Shape;162;p31"/>
          <p:cNvSpPr/>
          <p:nvPr/>
        </p:nvSpPr>
        <p:spPr>
          <a:xfrm>
            <a:off x="639800" y="1975692"/>
            <a:ext cx="4179900" cy="2316600"/>
          </a:xfrm>
          <a:prstGeom prst="rect">
            <a:avLst/>
          </a:prstGeom>
          <a:solidFill>
            <a:srgbClr val="F3F3F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3" name="Google Shape;163;p31"/>
          <p:cNvSpPr txBox="1"/>
          <p:nvPr/>
        </p:nvSpPr>
        <p:spPr>
          <a:xfrm>
            <a:off x="484050" y="950863"/>
            <a:ext cx="8138400" cy="607800"/>
          </a:xfrm>
          <a:prstGeom prst="rect">
            <a:avLst/>
          </a:prstGeom>
          <a:noFill/>
          <a:ln>
            <a:noFill/>
          </a:ln>
        </p:spPr>
        <p:txBody>
          <a:bodyPr spcFirstLastPara="1" wrap="square" lIns="91400" tIns="91400" rIns="91400" bIns="91400" anchor="t" anchorCtr="0">
            <a:spAutoFit/>
          </a:bodyPr>
          <a:lstStyle/>
          <a:p>
            <a:pPr marL="0" marR="0" lvl="0" indent="0" algn="l" rtl="0">
              <a:lnSpc>
                <a:spcPct val="150000"/>
              </a:lnSpc>
              <a:spcBef>
                <a:spcPts val="0"/>
              </a:spcBef>
              <a:spcAft>
                <a:spcPts val="0"/>
              </a:spcAft>
              <a:buClr>
                <a:srgbClr val="000000"/>
              </a:buClr>
              <a:buSzPts val="1100"/>
              <a:buFont typeface="Arial"/>
              <a:buNone/>
            </a:pPr>
            <a:r>
              <a:rPr lang="en-US" sz="1100" b="0" i="0" u="none" strike="noStrike" cap="none">
                <a:solidFill>
                  <a:srgbClr val="004F5B"/>
                </a:solidFill>
                <a:latin typeface="Ubuntu"/>
                <a:ea typeface="Ubuntu"/>
                <a:cs typeface="Ubuntu"/>
                <a:sym typeface="Ubuntu"/>
              </a:rPr>
              <a:t>Cadence Bank is pleased to offer a reduced interest rate on select portfolio products</a:t>
            </a:r>
            <a:r>
              <a:rPr lang="en-US" sz="1100" b="0" i="0" u="none" strike="noStrike" cap="none" baseline="30000">
                <a:solidFill>
                  <a:srgbClr val="004F5B"/>
                </a:solidFill>
                <a:latin typeface="Ubuntu"/>
                <a:ea typeface="Ubuntu"/>
                <a:cs typeface="Ubuntu"/>
                <a:sym typeface="Ubuntu"/>
              </a:rPr>
              <a:t>1</a:t>
            </a:r>
            <a:r>
              <a:rPr lang="en-US" sz="1100" b="0" i="0" u="none" strike="noStrike" cap="none">
                <a:solidFill>
                  <a:srgbClr val="004F5B"/>
                </a:solidFill>
                <a:latin typeface="Ubuntu"/>
                <a:ea typeface="Ubuntu"/>
                <a:cs typeface="Ubuntu"/>
                <a:sym typeface="Ubuntu"/>
              </a:rPr>
              <a:t> to customers who establish and maintain a Cadence Bank personal deposit account with automatic ACH transfer to repay their loan. </a:t>
            </a:r>
            <a:endParaRPr sz="1400" b="0" i="0" u="none" strike="noStrike" cap="none">
              <a:solidFill>
                <a:srgbClr val="000000"/>
              </a:solidFill>
              <a:latin typeface="Arial"/>
              <a:ea typeface="Arial"/>
              <a:cs typeface="Arial"/>
              <a:sym typeface="Arial"/>
            </a:endParaRPr>
          </a:p>
        </p:txBody>
      </p:sp>
      <p:sp>
        <p:nvSpPr>
          <p:cNvPr id="164" name="Google Shape;164;p31"/>
          <p:cNvSpPr txBox="1"/>
          <p:nvPr/>
        </p:nvSpPr>
        <p:spPr>
          <a:xfrm>
            <a:off x="572975" y="2313192"/>
            <a:ext cx="4179900" cy="1641600"/>
          </a:xfrm>
          <a:prstGeom prst="rect">
            <a:avLst/>
          </a:prstGeom>
          <a:noFill/>
          <a:ln>
            <a:noFill/>
          </a:ln>
        </p:spPr>
        <p:txBody>
          <a:bodyPr spcFirstLastPara="1" wrap="square" lIns="91400" tIns="91400" rIns="91400" bIns="91400" anchor="t" anchorCtr="0">
            <a:spAutoFit/>
          </a:bodyPr>
          <a:lstStyle/>
          <a:p>
            <a:pPr marL="457200" marR="0" lvl="0" indent="-292100" algn="l" rtl="0">
              <a:lnSpc>
                <a:spcPct val="115000"/>
              </a:lnSpc>
              <a:spcBef>
                <a:spcPts val="0"/>
              </a:spcBef>
              <a:spcAft>
                <a:spcPts val="0"/>
              </a:spcAft>
              <a:buClr>
                <a:srgbClr val="24A926"/>
              </a:buClr>
              <a:buSzPts val="1000"/>
              <a:buFont typeface="Ubuntu"/>
              <a:buChar char="●"/>
            </a:pPr>
            <a:r>
              <a:rPr lang="en-US" sz="1000" b="0" i="0" u="none" strike="noStrike" cap="none">
                <a:solidFill>
                  <a:srgbClr val="004F5B"/>
                </a:solidFill>
                <a:latin typeface="Ubuntu"/>
                <a:ea typeface="Ubuntu"/>
                <a:cs typeface="Ubuntu"/>
                <a:sym typeface="Ubuntu"/>
              </a:rPr>
              <a:t>Available for select Cadence portfolio products</a:t>
            </a:r>
            <a:r>
              <a:rPr lang="en-US" sz="1100" b="0" i="0" u="none" strike="noStrike" cap="none" baseline="30000">
                <a:solidFill>
                  <a:srgbClr val="004F5B"/>
                </a:solidFill>
                <a:latin typeface="Ubuntu"/>
                <a:ea typeface="Ubuntu"/>
                <a:cs typeface="Ubuntu"/>
                <a:sym typeface="Ubuntu"/>
              </a:rPr>
              <a:t>1</a:t>
            </a:r>
            <a:endParaRPr sz="1000" b="0" i="0" u="none" strike="noStrike" cap="none">
              <a:solidFill>
                <a:srgbClr val="004F5B"/>
              </a:solidFill>
              <a:latin typeface="Ubuntu"/>
              <a:ea typeface="Ubuntu"/>
              <a:cs typeface="Ubuntu"/>
              <a:sym typeface="Ubuntu"/>
            </a:endParaRPr>
          </a:p>
          <a:p>
            <a:pPr marL="457200" marR="0" lvl="0" indent="-292100" algn="l" rtl="0">
              <a:lnSpc>
                <a:spcPct val="115000"/>
              </a:lnSpc>
              <a:spcBef>
                <a:spcPts val="1500"/>
              </a:spcBef>
              <a:spcAft>
                <a:spcPts val="0"/>
              </a:spcAft>
              <a:buClr>
                <a:srgbClr val="24A926"/>
              </a:buClr>
              <a:buSzPts val="1000"/>
              <a:buFont typeface="Ubuntu"/>
              <a:buChar char="●"/>
            </a:pPr>
            <a:r>
              <a:rPr lang="en-US" sz="1000" b="0" i="0" u="none" strike="noStrike" cap="none">
                <a:solidFill>
                  <a:srgbClr val="004F5B"/>
                </a:solidFill>
                <a:latin typeface="Ubuntu"/>
                <a:ea typeface="Ubuntu"/>
                <a:cs typeface="Ubuntu"/>
                <a:sym typeface="Ubuntu"/>
              </a:rPr>
              <a:t>Automatic draft from a personal Cadence Bank deposit account required</a:t>
            </a:r>
            <a:endParaRPr sz="1400" b="0" i="0" u="none" strike="noStrike" cap="none">
              <a:solidFill>
                <a:srgbClr val="000000"/>
              </a:solidFill>
              <a:latin typeface="Arial"/>
              <a:ea typeface="Arial"/>
              <a:cs typeface="Arial"/>
              <a:sym typeface="Arial"/>
            </a:endParaRPr>
          </a:p>
          <a:p>
            <a:pPr marL="457200" marR="0" lvl="0" indent="-292100" algn="l" rtl="0">
              <a:lnSpc>
                <a:spcPct val="115000"/>
              </a:lnSpc>
              <a:spcBef>
                <a:spcPts val="1500"/>
              </a:spcBef>
              <a:spcAft>
                <a:spcPts val="0"/>
              </a:spcAft>
              <a:buClr>
                <a:srgbClr val="24A926"/>
              </a:buClr>
              <a:buSzPts val="1000"/>
              <a:buFont typeface="Ubuntu"/>
              <a:buChar char="●"/>
            </a:pPr>
            <a:r>
              <a:rPr lang="en-US" sz="1000" b="0" i="0" u="none" strike="noStrike" cap="none">
                <a:solidFill>
                  <a:srgbClr val="004F5B"/>
                </a:solidFill>
                <a:latin typeface="Ubuntu"/>
                <a:ea typeface="Ubuntu"/>
                <a:cs typeface="Ubuntu"/>
                <a:sym typeface="Ubuntu"/>
              </a:rPr>
              <a:t>Participation is not required as a condition of loan approval</a:t>
            </a:r>
            <a:endParaRPr sz="1400" b="0" i="0" u="none" strike="noStrike" cap="none">
              <a:solidFill>
                <a:srgbClr val="000000"/>
              </a:solidFill>
              <a:latin typeface="Arial"/>
              <a:ea typeface="Arial"/>
              <a:cs typeface="Arial"/>
              <a:sym typeface="Arial"/>
            </a:endParaRPr>
          </a:p>
          <a:p>
            <a:pPr marL="457200" marR="0" lvl="0" indent="-292100" algn="l" rtl="0">
              <a:lnSpc>
                <a:spcPct val="115000"/>
              </a:lnSpc>
              <a:spcBef>
                <a:spcPts val="1500"/>
              </a:spcBef>
              <a:spcAft>
                <a:spcPts val="1500"/>
              </a:spcAft>
              <a:buClr>
                <a:srgbClr val="24A926"/>
              </a:buClr>
              <a:buSzPts val="1000"/>
              <a:buFont typeface="Ubuntu"/>
              <a:buChar char="●"/>
            </a:pPr>
            <a:r>
              <a:rPr lang="en-US" sz="1000" b="0" i="0" u="none" strike="noStrike" cap="none">
                <a:solidFill>
                  <a:srgbClr val="004F5B"/>
                </a:solidFill>
                <a:latin typeface="Ubuntu"/>
                <a:ea typeface="Ubuntu"/>
                <a:cs typeface="Ubuntu"/>
                <a:sym typeface="Ubuntu"/>
              </a:rPr>
              <a:t>First payment must be made through Automatic Draft</a:t>
            </a:r>
            <a:endParaRPr sz="1000" b="0" i="0" u="none" strike="noStrike" cap="none">
              <a:solidFill>
                <a:srgbClr val="004F5B"/>
              </a:solidFill>
              <a:latin typeface="Ubuntu"/>
              <a:ea typeface="Ubuntu"/>
              <a:cs typeface="Ubuntu"/>
              <a:sym typeface="Ubuntu"/>
            </a:endParaRPr>
          </a:p>
        </p:txBody>
      </p:sp>
      <p:sp>
        <p:nvSpPr>
          <p:cNvPr id="165" name="Google Shape;165;p31"/>
          <p:cNvSpPr txBox="1"/>
          <p:nvPr/>
        </p:nvSpPr>
        <p:spPr>
          <a:xfrm>
            <a:off x="366025" y="252675"/>
            <a:ext cx="6321600" cy="440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200"/>
              <a:buFont typeface="Arial"/>
              <a:buNone/>
            </a:pPr>
            <a:r>
              <a:rPr lang="en-US" sz="2200" b="0" i="0" u="none" strike="noStrike" cap="none">
                <a:solidFill>
                  <a:srgbClr val="004F5B"/>
                </a:solidFill>
                <a:latin typeface="Ubuntu Light"/>
                <a:ea typeface="Ubuntu Light"/>
                <a:cs typeface="Ubuntu Light"/>
                <a:sym typeface="Ubuntu Light"/>
              </a:rPr>
              <a:t>Program Features – Preferred Rate Program</a:t>
            </a:r>
            <a:endParaRPr sz="2200" b="0" i="0" u="none" strike="noStrike" cap="none">
              <a:solidFill>
                <a:srgbClr val="004F5B"/>
              </a:solidFill>
              <a:latin typeface="Ubuntu Light"/>
              <a:ea typeface="Ubuntu Light"/>
              <a:cs typeface="Ubuntu Light"/>
              <a:sym typeface="Ubuntu Light"/>
            </a:endParaRPr>
          </a:p>
        </p:txBody>
      </p:sp>
      <p:cxnSp>
        <p:nvCxnSpPr>
          <p:cNvPr id="166" name="Google Shape;166;p31"/>
          <p:cNvCxnSpPr/>
          <p:nvPr/>
        </p:nvCxnSpPr>
        <p:spPr>
          <a:xfrm>
            <a:off x="456225" y="764425"/>
            <a:ext cx="8311500" cy="0"/>
          </a:xfrm>
          <a:prstGeom prst="straightConnector1">
            <a:avLst/>
          </a:prstGeom>
          <a:noFill/>
          <a:ln w="9525" cap="flat" cmpd="sng">
            <a:solidFill>
              <a:srgbClr val="004F5B"/>
            </a:solidFill>
            <a:prstDash val="solid"/>
            <a:round/>
            <a:headEnd type="none" w="sm" len="sm"/>
            <a:tailEnd type="none" w="sm" len="sm"/>
          </a:ln>
        </p:spPr>
      </p:cxnSp>
      <p:sp>
        <p:nvSpPr>
          <p:cNvPr id="167" name="Google Shape;167;p31"/>
          <p:cNvSpPr txBox="1"/>
          <p:nvPr/>
        </p:nvSpPr>
        <p:spPr>
          <a:xfrm>
            <a:off x="629850" y="4506375"/>
            <a:ext cx="8138400" cy="666300"/>
          </a:xfrm>
          <a:prstGeom prst="rect">
            <a:avLst/>
          </a:prstGeom>
          <a:noFill/>
          <a:ln>
            <a:noFill/>
          </a:ln>
        </p:spPr>
        <p:txBody>
          <a:bodyPr spcFirstLastPara="1" wrap="square" lIns="0" tIns="0" rIns="0" bIns="0" anchor="ctr" anchorCtr="0">
            <a:noAutofit/>
          </a:bodyPr>
          <a:lstStyle/>
          <a:p>
            <a:pPr marL="0" marR="0" lvl="0" indent="0" algn="l" rtl="0">
              <a:lnSpc>
                <a:spcPct val="115000"/>
              </a:lnSpc>
              <a:spcBef>
                <a:spcPts val="0"/>
              </a:spcBef>
              <a:spcAft>
                <a:spcPts val="0"/>
              </a:spcAft>
              <a:buClr>
                <a:srgbClr val="000000"/>
              </a:buClr>
              <a:buSzPts val="600"/>
              <a:buFont typeface="Arial"/>
              <a:buNone/>
            </a:pPr>
            <a:r>
              <a:rPr lang="en-US" sz="700" b="0" i="0" u="none" strike="noStrike" cap="none">
                <a:solidFill>
                  <a:schemeClr val="lt1"/>
                </a:solidFill>
                <a:latin typeface="Ubuntu"/>
                <a:ea typeface="Ubuntu"/>
                <a:cs typeface="Ubuntu"/>
                <a:sym typeface="Ubuntu"/>
              </a:rPr>
              <a:t>1. Portfolio product and program exclusions: Extended Lock with UpFront Fee and Float Down Option, Workout Bank 5/6 SOFR, All Portfolio CMT ARMs,  and CADE 5/6 SOFR MH. Mortgages are subject to approval. Interest rates are subject to change without notice and are dependent on credit score. Cadence Bank reserves the right to terminate, amend or withdraw the Preferred Rate Program at any time without prior notice. Certain conditions apply. Cannot be combined with other offers. This is not a commitment to lend or rate guarantee. </a:t>
            </a:r>
            <a:endParaRPr sz="700" b="0" i="0" u="none" strike="noStrike" cap="none">
              <a:solidFill>
                <a:schemeClr val="lt1"/>
              </a:solidFill>
              <a:latin typeface="Ubuntu"/>
              <a:ea typeface="Ubuntu"/>
              <a:cs typeface="Ubuntu"/>
              <a:sym typeface="Ubuntu"/>
            </a:endParaRPr>
          </a:p>
          <a:p>
            <a:pPr marL="0" lvl="0" indent="0" algn="l" rtl="0">
              <a:spcBef>
                <a:spcPts val="0"/>
              </a:spcBef>
              <a:spcAft>
                <a:spcPts val="0"/>
              </a:spcAft>
              <a:buClr>
                <a:schemeClr val="dk1"/>
              </a:buClr>
              <a:buSzPts val="600"/>
              <a:buFont typeface="Arial"/>
              <a:buNone/>
            </a:pPr>
            <a:r>
              <a:rPr lang="en-US" sz="700">
                <a:solidFill>
                  <a:schemeClr val="lt1"/>
                </a:solidFill>
                <a:latin typeface="Ubuntu"/>
                <a:ea typeface="Ubuntu"/>
                <a:cs typeface="Ubuntu"/>
                <a:sym typeface="Ubuntu"/>
              </a:rPr>
              <a:t>© 2025 Cadence Bank. All Rights Reserved. Member FDIC. NMLS # 410279</a:t>
            </a:r>
            <a:endParaRPr sz="700">
              <a:solidFill>
                <a:schemeClr val="lt1"/>
              </a:solidFill>
              <a:latin typeface="Ubuntu"/>
              <a:ea typeface="Ubuntu"/>
              <a:cs typeface="Ubuntu"/>
              <a:sym typeface="Ubuntu"/>
            </a:endParaRPr>
          </a:p>
        </p:txBody>
      </p:sp>
      <p:pic>
        <p:nvPicPr>
          <p:cNvPr id="168" name="Google Shape;168;p31"/>
          <p:cNvPicPr preferRelativeResize="0"/>
          <p:nvPr/>
        </p:nvPicPr>
        <p:blipFill rotWithShape="1">
          <a:blip r:embed="rId3">
            <a:alphaModFix/>
          </a:blip>
          <a:srcRect t="70891"/>
          <a:stretch/>
        </p:blipFill>
        <p:spPr>
          <a:xfrm>
            <a:off x="194529" y="4713690"/>
            <a:ext cx="282920" cy="315531"/>
          </a:xfrm>
          <a:prstGeom prst="rect">
            <a:avLst/>
          </a:prstGeom>
          <a:noFill/>
          <a:ln>
            <a:noFill/>
          </a:ln>
        </p:spPr>
      </p:pic>
      <p:pic>
        <p:nvPicPr>
          <p:cNvPr id="169" name="Google Shape;169;p31"/>
          <p:cNvPicPr preferRelativeResize="0"/>
          <p:nvPr/>
        </p:nvPicPr>
        <p:blipFill rotWithShape="1">
          <a:blip r:embed="rId4">
            <a:alphaModFix/>
          </a:blip>
          <a:srcRect/>
          <a:stretch/>
        </p:blipFill>
        <p:spPr>
          <a:xfrm>
            <a:off x="285546" y="217083"/>
            <a:ext cx="191904" cy="213229"/>
          </a:xfrm>
          <a:prstGeom prst="rect">
            <a:avLst/>
          </a:prstGeom>
          <a:noFill/>
          <a:ln>
            <a:noFill/>
          </a:ln>
        </p:spPr>
      </p:pic>
      <p:pic>
        <p:nvPicPr>
          <p:cNvPr id="170" name="Google Shape;170;p31"/>
          <p:cNvPicPr preferRelativeResize="0"/>
          <p:nvPr/>
        </p:nvPicPr>
        <p:blipFill rotWithShape="1">
          <a:blip r:embed="rId5">
            <a:alphaModFix/>
          </a:blip>
          <a:srcRect/>
          <a:stretch/>
        </p:blipFill>
        <p:spPr>
          <a:xfrm>
            <a:off x="7720517" y="253040"/>
            <a:ext cx="1073484" cy="354544"/>
          </a:xfrm>
          <a:prstGeom prst="rect">
            <a:avLst/>
          </a:prstGeom>
          <a:noFill/>
          <a:ln>
            <a:noFill/>
          </a:ln>
        </p:spPr>
      </p:pic>
      <p:sp>
        <p:nvSpPr>
          <p:cNvPr id="171" name="Google Shape;171;p3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ustom Layout 5">
  <p:cSld name="CUSTOM_4">
    <p:spTree>
      <p:nvGrpSpPr>
        <p:cNvPr id="1" name="Shape 172"/>
        <p:cNvGrpSpPr/>
        <p:nvPr/>
      </p:nvGrpSpPr>
      <p:grpSpPr>
        <a:xfrm>
          <a:off x="0" y="0"/>
          <a:ext cx="0" cy="0"/>
          <a:chOff x="0" y="0"/>
          <a:chExt cx="0" cy="0"/>
        </a:xfrm>
      </p:grpSpPr>
      <p:graphicFrame>
        <p:nvGraphicFramePr>
          <p:cNvPr id="173" name="Google Shape;173;p32"/>
          <p:cNvGraphicFramePr/>
          <p:nvPr/>
        </p:nvGraphicFramePr>
        <p:xfrm>
          <a:off x="456250" y="1193318"/>
          <a:ext cx="8311500" cy="2926375"/>
        </p:xfrm>
        <a:graphic>
          <a:graphicData uri="http://schemas.openxmlformats.org/drawingml/2006/table">
            <a:tbl>
              <a:tblPr>
                <a:noFill/>
                <a:tableStyleId>{4D535651-E66D-4565-B037-CA19644D5039}</a:tableStyleId>
              </a:tblPr>
              <a:tblGrid>
                <a:gridCol w="1662300">
                  <a:extLst>
                    <a:ext uri="{9D8B030D-6E8A-4147-A177-3AD203B41FA5}">
                      <a16:colId xmlns:a16="http://schemas.microsoft.com/office/drawing/2014/main" val="20000"/>
                    </a:ext>
                  </a:extLst>
                </a:gridCol>
                <a:gridCol w="1662300">
                  <a:extLst>
                    <a:ext uri="{9D8B030D-6E8A-4147-A177-3AD203B41FA5}">
                      <a16:colId xmlns:a16="http://schemas.microsoft.com/office/drawing/2014/main" val="20001"/>
                    </a:ext>
                  </a:extLst>
                </a:gridCol>
                <a:gridCol w="1662300">
                  <a:extLst>
                    <a:ext uri="{9D8B030D-6E8A-4147-A177-3AD203B41FA5}">
                      <a16:colId xmlns:a16="http://schemas.microsoft.com/office/drawing/2014/main" val="20002"/>
                    </a:ext>
                  </a:extLst>
                </a:gridCol>
                <a:gridCol w="1662300">
                  <a:extLst>
                    <a:ext uri="{9D8B030D-6E8A-4147-A177-3AD203B41FA5}">
                      <a16:colId xmlns:a16="http://schemas.microsoft.com/office/drawing/2014/main" val="20003"/>
                    </a:ext>
                  </a:extLst>
                </a:gridCol>
                <a:gridCol w="1662300">
                  <a:extLst>
                    <a:ext uri="{9D8B030D-6E8A-4147-A177-3AD203B41FA5}">
                      <a16:colId xmlns:a16="http://schemas.microsoft.com/office/drawing/2014/main" val="20004"/>
                    </a:ext>
                  </a:extLst>
                </a:gridCol>
              </a:tblGrid>
              <a:tr h="2926375">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solidFill>
                            <a:srgbClr val="24A926"/>
                          </a:solidFill>
                          <a:latin typeface="Ubuntu"/>
                          <a:ea typeface="Ubuntu"/>
                          <a:cs typeface="Ubuntu"/>
                          <a:sym typeface="Ubuntu"/>
                        </a:rPr>
                        <a:t>Niche Products</a:t>
                      </a:r>
                      <a:br>
                        <a:rPr lang="en-US" sz="1200" u="none" strike="noStrike" cap="none">
                          <a:solidFill>
                            <a:srgbClr val="24A926"/>
                          </a:solidFill>
                          <a:latin typeface="Ubuntu"/>
                          <a:ea typeface="Ubuntu"/>
                          <a:cs typeface="Ubuntu"/>
                          <a:sym typeface="Ubuntu"/>
                        </a:rPr>
                      </a:br>
                      <a:endParaRPr sz="1200" u="none" strike="noStrike" cap="none">
                        <a:solidFill>
                          <a:srgbClr val="24A926"/>
                        </a:solidFill>
                        <a:latin typeface="Ubuntu"/>
                        <a:ea typeface="Ubuntu"/>
                        <a:cs typeface="Ubuntu"/>
                        <a:sym typeface="Ubuntu"/>
                      </a:endParaRPr>
                    </a:p>
                    <a:p>
                      <a:pPr marL="0" marR="0" lvl="0" indent="0" algn="l" rtl="0">
                        <a:lnSpc>
                          <a:spcPct val="115000"/>
                        </a:lnSpc>
                        <a:spcBef>
                          <a:spcPts val="0"/>
                        </a:spcBef>
                        <a:spcAft>
                          <a:spcPts val="0"/>
                        </a:spcAft>
                        <a:buClr>
                          <a:schemeClr val="dk1"/>
                        </a:buClr>
                        <a:buSzPts val="1100"/>
                        <a:buFont typeface="Arial"/>
                        <a:buNone/>
                      </a:pPr>
                      <a:r>
                        <a:rPr lang="en-US" sz="1100" u="none" strike="noStrike" cap="none">
                          <a:solidFill>
                            <a:srgbClr val="004F5B"/>
                          </a:solidFill>
                          <a:latin typeface="Ubuntu"/>
                          <a:ea typeface="Ubuntu"/>
                          <a:cs typeface="Ubuntu"/>
                          <a:sym typeface="Ubuntu"/>
                        </a:rPr>
                        <a:t>We recognize that customers have unique needs when looking for home financing. That is why we have created portfolio products tailored to meet those needs.</a:t>
                      </a:r>
                      <a:endParaRPr sz="1200" u="none" strike="noStrike" cap="none">
                        <a:solidFill>
                          <a:srgbClr val="24A926"/>
                        </a:solidFill>
                        <a:latin typeface="Ubuntu"/>
                        <a:ea typeface="Ubuntu"/>
                        <a:cs typeface="Ubuntu"/>
                        <a:sym typeface="Ubuntu"/>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F3F3F3"/>
                    </a:solidFill>
                  </a:tcPr>
                </a:tc>
                <a:tc>
                  <a:txBody>
                    <a:bodyPr/>
                    <a:lstStyle/>
                    <a:p>
                      <a:pPr marL="0" marR="0" lvl="0" indent="0" algn="l" rtl="0">
                        <a:lnSpc>
                          <a:spcPct val="100000"/>
                        </a:lnSpc>
                        <a:spcBef>
                          <a:spcPts val="0"/>
                        </a:spcBef>
                        <a:spcAft>
                          <a:spcPts val="0"/>
                        </a:spcAft>
                        <a:buClr>
                          <a:schemeClr val="dk1"/>
                        </a:buClr>
                        <a:buSzPts val="1100"/>
                        <a:buFont typeface="Arial"/>
                        <a:buNone/>
                      </a:pPr>
                      <a:r>
                        <a:rPr lang="en-US" sz="1800" u="none" strike="noStrike" cap="none">
                          <a:solidFill>
                            <a:srgbClr val="24A926"/>
                          </a:solidFill>
                          <a:latin typeface="Ubuntu"/>
                          <a:ea typeface="Ubuntu"/>
                          <a:cs typeface="Ubuntu"/>
                          <a:sym typeface="Ubuntu"/>
                        </a:rPr>
                        <a:t>Production Support</a:t>
                      </a:r>
                      <a:br>
                        <a:rPr lang="en-US" sz="1200" u="none" strike="noStrike" cap="none">
                          <a:solidFill>
                            <a:srgbClr val="24A926"/>
                          </a:solidFill>
                          <a:latin typeface="Ubuntu"/>
                          <a:ea typeface="Ubuntu"/>
                          <a:cs typeface="Ubuntu"/>
                          <a:sym typeface="Ubuntu"/>
                        </a:rPr>
                      </a:br>
                      <a:endParaRPr sz="1200" u="none" strike="noStrike" cap="none">
                        <a:solidFill>
                          <a:srgbClr val="24A926"/>
                        </a:solidFill>
                        <a:latin typeface="Ubuntu"/>
                        <a:ea typeface="Ubuntu"/>
                        <a:cs typeface="Ubuntu"/>
                        <a:sym typeface="Ubuntu"/>
                      </a:endParaRPr>
                    </a:p>
                    <a:p>
                      <a:pPr marL="0" marR="0" lvl="0" indent="0" algn="l" rtl="0">
                        <a:lnSpc>
                          <a:spcPct val="115000"/>
                        </a:lnSpc>
                        <a:spcBef>
                          <a:spcPts val="0"/>
                        </a:spcBef>
                        <a:spcAft>
                          <a:spcPts val="0"/>
                        </a:spcAft>
                        <a:buClr>
                          <a:srgbClr val="000000"/>
                        </a:buClr>
                        <a:buSzPts val="1100"/>
                        <a:buFont typeface="Arial"/>
                        <a:buNone/>
                      </a:pPr>
                      <a:r>
                        <a:rPr lang="en-US" sz="1100" u="none" strike="noStrike" cap="none">
                          <a:solidFill>
                            <a:srgbClr val="004F5B"/>
                          </a:solidFill>
                          <a:latin typeface="Ubuntu"/>
                          <a:ea typeface="Ubuntu"/>
                          <a:cs typeface="Ubuntu"/>
                          <a:sym typeface="Ubuntu"/>
                        </a:rPr>
                        <a:t>The success of our sales team is important to us. That is why we have an organizational structure that provides support so they can effectively meet the needs of our customers.</a:t>
                      </a:r>
                      <a:endParaRPr sz="1400" u="none" strike="noStrike" cap="none"/>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100"/>
                        <a:buFont typeface="Arial"/>
                        <a:buNone/>
                      </a:pPr>
                      <a:r>
                        <a:rPr lang="en-US" sz="1800" u="none" strike="noStrike" cap="none">
                          <a:solidFill>
                            <a:srgbClr val="24A926"/>
                          </a:solidFill>
                          <a:latin typeface="Ubuntu"/>
                          <a:ea typeface="Ubuntu"/>
                          <a:cs typeface="Ubuntu"/>
                          <a:sym typeface="Ubuntu"/>
                        </a:rPr>
                        <a:t>Efficient Processing</a:t>
                      </a:r>
                      <a:br>
                        <a:rPr lang="en-US" sz="1200" u="none" strike="noStrike" cap="none">
                          <a:solidFill>
                            <a:srgbClr val="24A926"/>
                          </a:solidFill>
                          <a:latin typeface="Ubuntu"/>
                          <a:ea typeface="Ubuntu"/>
                          <a:cs typeface="Ubuntu"/>
                          <a:sym typeface="Ubuntu"/>
                        </a:rPr>
                      </a:br>
                      <a:endParaRPr sz="1200" u="none" strike="noStrike" cap="none">
                        <a:solidFill>
                          <a:srgbClr val="24A926"/>
                        </a:solidFill>
                        <a:latin typeface="Ubuntu"/>
                        <a:ea typeface="Ubuntu"/>
                        <a:cs typeface="Ubuntu"/>
                        <a:sym typeface="Ubuntu"/>
                      </a:endParaRPr>
                    </a:p>
                    <a:p>
                      <a:pPr marL="0" marR="0" lvl="0" indent="0" algn="l" rtl="0">
                        <a:lnSpc>
                          <a:spcPct val="115000"/>
                        </a:lnSpc>
                        <a:spcBef>
                          <a:spcPts val="0"/>
                        </a:spcBef>
                        <a:spcAft>
                          <a:spcPts val="0"/>
                        </a:spcAft>
                        <a:buClr>
                          <a:schemeClr val="dk1"/>
                        </a:buClr>
                        <a:buSzPts val="1100"/>
                        <a:buFont typeface="Arial"/>
                        <a:buNone/>
                      </a:pPr>
                      <a:r>
                        <a:rPr lang="en-US" sz="1100" u="none" strike="noStrike" cap="none">
                          <a:solidFill>
                            <a:srgbClr val="004F5B"/>
                          </a:solidFill>
                          <a:latin typeface="Ubuntu"/>
                          <a:ea typeface="Ubuntu"/>
                          <a:cs typeface="Ubuntu"/>
                          <a:sym typeface="Ubuntu"/>
                        </a:rPr>
                        <a:t>In our industry, streamlined and efficient processes are integral to providing top notch service. At Cadence Bank, we are proud to continually outperform our peers on average days to close.</a:t>
                      </a:r>
                      <a:endParaRPr sz="1400" u="none" strike="noStrike" cap="none"/>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F3F3F3"/>
                    </a:solidFill>
                  </a:tcPr>
                </a:tc>
                <a:tc>
                  <a:txBody>
                    <a:bodyPr/>
                    <a:lstStyle/>
                    <a:p>
                      <a:pPr marL="0" marR="0" lvl="0" indent="0" algn="l" rtl="0">
                        <a:lnSpc>
                          <a:spcPct val="100000"/>
                        </a:lnSpc>
                        <a:spcBef>
                          <a:spcPts val="0"/>
                        </a:spcBef>
                        <a:spcAft>
                          <a:spcPts val="0"/>
                        </a:spcAft>
                        <a:buClr>
                          <a:schemeClr val="dk1"/>
                        </a:buClr>
                        <a:buSzPts val="1100"/>
                        <a:buFont typeface="Arial"/>
                        <a:buNone/>
                      </a:pPr>
                      <a:r>
                        <a:rPr lang="en-US" sz="1800" u="none" strike="noStrike" cap="none">
                          <a:solidFill>
                            <a:srgbClr val="24A926"/>
                          </a:solidFill>
                          <a:latin typeface="Ubuntu"/>
                          <a:ea typeface="Ubuntu"/>
                          <a:cs typeface="Ubuntu"/>
                          <a:sym typeface="Ubuntu"/>
                        </a:rPr>
                        <a:t>Retained Servicing</a:t>
                      </a:r>
                      <a:br>
                        <a:rPr lang="en-US" sz="1200" u="none" strike="noStrike" cap="none">
                          <a:solidFill>
                            <a:srgbClr val="24A926"/>
                          </a:solidFill>
                          <a:latin typeface="Ubuntu"/>
                          <a:ea typeface="Ubuntu"/>
                          <a:cs typeface="Ubuntu"/>
                          <a:sym typeface="Ubuntu"/>
                        </a:rPr>
                      </a:br>
                      <a:endParaRPr sz="1200" u="none" strike="noStrike" cap="none">
                        <a:solidFill>
                          <a:srgbClr val="24A926"/>
                        </a:solidFill>
                        <a:latin typeface="Ubuntu"/>
                        <a:ea typeface="Ubuntu"/>
                        <a:cs typeface="Ubuntu"/>
                        <a:sym typeface="Ubuntu"/>
                      </a:endParaRPr>
                    </a:p>
                    <a:p>
                      <a:pPr marL="0" marR="0" lvl="0" indent="0" algn="l" rtl="0">
                        <a:lnSpc>
                          <a:spcPct val="115000"/>
                        </a:lnSpc>
                        <a:spcBef>
                          <a:spcPts val="0"/>
                        </a:spcBef>
                        <a:spcAft>
                          <a:spcPts val="0"/>
                        </a:spcAft>
                        <a:buClr>
                          <a:srgbClr val="000000"/>
                        </a:buClr>
                        <a:buSzPts val="1100"/>
                        <a:buFont typeface="Arial"/>
                        <a:buNone/>
                      </a:pPr>
                      <a:r>
                        <a:rPr lang="en-US" sz="1100" u="none" strike="noStrike" cap="none">
                          <a:solidFill>
                            <a:srgbClr val="004F5B"/>
                          </a:solidFill>
                          <a:latin typeface="Ubuntu"/>
                          <a:ea typeface="Ubuntu"/>
                          <a:cs typeface="Ubuntu"/>
                          <a:sym typeface="Ubuntu"/>
                        </a:rPr>
                        <a:t>We retain the servicing on the majority of loans that we originate, giving our customers peace of mind knowing their loans won’t be passed along to another company.</a:t>
                      </a:r>
                      <a:endParaRPr sz="1400" u="none" strike="noStrike" cap="none"/>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100"/>
                        <a:buFont typeface="Arial"/>
                        <a:buNone/>
                      </a:pPr>
                      <a:r>
                        <a:rPr lang="en-US" sz="1800" u="none" strike="noStrike" cap="none">
                          <a:solidFill>
                            <a:srgbClr val="24A926"/>
                          </a:solidFill>
                          <a:latin typeface="Ubuntu"/>
                          <a:ea typeface="Ubuntu"/>
                          <a:cs typeface="Ubuntu"/>
                          <a:sym typeface="Ubuntu"/>
                        </a:rPr>
                        <a:t>Commitment to DEIB</a:t>
                      </a:r>
                      <a:br>
                        <a:rPr lang="en-US" sz="1200" u="none" strike="noStrike" cap="none">
                          <a:solidFill>
                            <a:srgbClr val="24A926"/>
                          </a:solidFill>
                          <a:latin typeface="Ubuntu"/>
                          <a:ea typeface="Ubuntu"/>
                          <a:cs typeface="Ubuntu"/>
                          <a:sym typeface="Ubuntu"/>
                        </a:rPr>
                      </a:br>
                      <a:endParaRPr sz="1200" u="none" strike="noStrike" cap="none">
                        <a:solidFill>
                          <a:srgbClr val="24A926"/>
                        </a:solidFill>
                        <a:latin typeface="Ubuntu"/>
                        <a:ea typeface="Ubuntu"/>
                        <a:cs typeface="Ubuntu"/>
                        <a:sym typeface="Ubuntu"/>
                      </a:endParaRPr>
                    </a:p>
                    <a:p>
                      <a:pPr marL="0" marR="0" lvl="0" indent="0" algn="l" rtl="0">
                        <a:lnSpc>
                          <a:spcPct val="115000"/>
                        </a:lnSpc>
                        <a:spcBef>
                          <a:spcPts val="0"/>
                        </a:spcBef>
                        <a:spcAft>
                          <a:spcPts val="0"/>
                        </a:spcAft>
                        <a:buClr>
                          <a:schemeClr val="dk1"/>
                        </a:buClr>
                        <a:buSzPts val="1100"/>
                        <a:buFont typeface="Arial"/>
                        <a:buNone/>
                      </a:pPr>
                      <a:r>
                        <a:rPr lang="en-US" sz="1100" u="none" strike="noStrike" cap="none">
                          <a:solidFill>
                            <a:srgbClr val="004F5B"/>
                          </a:solidFill>
                          <a:latin typeface="Ubuntu"/>
                          <a:ea typeface="Ubuntu"/>
                          <a:cs typeface="Ubuntu"/>
                          <a:sym typeface="Ubuntu"/>
                        </a:rPr>
                        <a:t>We take pride in the measures we’ve taken to support emerging markets, as well as diversity and inclusion within our communities and organization.</a:t>
                      </a:r>
                      <a:endParaRPr sz="1400" u="none" strike="noStrike" cap="none"/>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F3F3F3"/>
                    </a:solidFill>
                  </a:tcPr>
                </a:tc>
                <a:extLst>
                  <a:ext uri="{0D108BD9-81ED-4DB2-BD59-A6C34878D82A}">
                    <a16:rowId xmlns:a16="http://schemas.microsoft.com/office/drawing/2014/main" val="10000"/>
                  </a:ext>
                </a:extLst>
              </a:tr>
            </a:tbl>
          </a:graphicData>
        </a:graphic>
      </p:graphicFrame>
      <p:sp>
        <p:nvSpPr>
          <p:cNvPr id="174" name="Google Shape;174;p32"/>
          <p:cNvSpPr/>
          <p:nvPr/>
        </p:nvSpPr>
        <p:spPr>
          <a:xfrm>
            <a:off x="75" y="4619625"/>
            <a:ext cx="9144000" cy="523800"/>
          </a:xfrm>
          <a:prstGeom prst="rect">
            <a:avLst/>
          </a:prstGeom>
          <a:solidFill>
            <a:srgbClr val="004F5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5" name="Google Shape;175;p32"/>
          <p:cNvSpPr txBox="1"/>
          <p:nvPr/>
        </p:nvSpPr>
        <p:spPr>
          <a:xfrm>
            <a:off x="366025" y="252675"/>
            <a:ext cx="6321600" cy="440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200"/>
              <a:buFont typeface="Arial"/>
              <a:buNone/>
            </a:pPr>
            <a:r>
              <a:rPr lang="en-US" sz="2200" b="0" i="0" u="none" strike="noStrike" cap="none">
                <a:solidFill>
                  <a:srgbClr val="004F5B"/>
                </a:solidFill>
                <a:latin typeface="Ubuntu Light"/>
                <a:ea typeface="Ubuntu Light"/>
                <a:cs typeface="Ubuntu Light"/>
                <a:sym typeface="Ubuntu Light"/>
              </a:rPr>
              <a:t>Why Choose Cadence Bank?</a:t>
            </a:r>
            <a:endParaRPr sz="2200" b="0" i="0" u="none" strike="noStrike" cap="none">
              <a:solidFill>
                <a:srgbClr val="004F5B"/>
              </a:solidFill>
              <a:latin typeface="Ubuntu Light"/>
              <a:ea typeface="Ubuntu Light"/>
              <a:cs typeface="Ubuntu Light"/>
              <a:sym typeface="Ubuntu Light"/>
            </a:endParaRPr>
          </a:p>
        </p:txBody>
      </p:sp>
      <p:cxnSp>
        <p:nvCxnSpPr>
          <p:cNvPr id="176" name="Google Shape;176;p32"/>
          <p:cNvCxnSpPr/>
          <p:nvPr/>
        </p:nvCxnSpPr>
        <p:spPr>
          <a:xfrm>
            <a:off x="456225" y="764425"/>
            <a:ext cx="8311500" cy="0"/>
          </a:xfrm>
          <a:prstGeom prst="straightConnector1">
            <a:avLst/>
          </a:prstGeom>
          <a:noFill/>
          <a:ln w="9525" cap="flat" cmpd="sng">
            <a:solidFill>
              <a:srgbClr val="004F5B"/>
            </a:solidFill>
            <a:prstDash val="solid"/>
            <a:round/>
            <a:headEnd type="none" w="sm" len="sm"/>
            <a:tailEnd type="none" w="sm" len="sm"/>
          </a:ln>
        </p:spPr>
      </p:cxnSp>
      <p:sp>
        <p:nvSpPr>
          <p:cNvPr id="177" name="Google Shape;177;p3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178" name="Google Shape;178;p32"/>
          <p:cNvSpPr txBox="1"/>
          <p:nvPr/>
        </p:nvSpPr>
        <p:spPr>
          <a:xfrm>
            <a:off x="557930" y="4742502"/>
            <a:ext cx="8528100" cy="278100"/>
          </a:xfrm>
          <a:prstGeom prst="rect">
            <a:avLst/>
          </a:prstGeom>
          <a:noFill/>
          <a:ln>
            <a:noFill/>
          </a:ln>
        </p:spPr>
        <p:txBody>
          <a:bodyPr spcFirstLastPara="1" wrap="square" lIns="0" tIns="0" rIns="0" bIns="0" anchor="t" anchorCtr="0">
            <a:noAutofit/>
          </a:bodyPr>
          <a:lstStyle/>
          <a:p>
            <a:pPr marL="0" marR="0" lvl="0" indent="0" algn="l" rtl="0">
              <a:lnSpc>
                <a:spcPct val="150000"/>
              </a:lnSpc>
              <a:spcBef>
                <a:spcPts val="0"/>
              </a:spcBef>
              <a:spcAft>
                <a:spcPts val="0"/>
              </a:spcAft>
              <a:buClr>
                <a:srgbClr val="000000"/>
              </a:buClr>
              <a:buSzPts val="600"/>
              <a:buFont typeface="Arial"/>
              <a:buNone/>
            </a:pPr>
            <a:r>
              <a:rPr lang="en-US" sz="700" b="0" i="0" u="none" strike="noStrike" cap="none">
                <a:solidFill>
                  <a:schemeClr val="lt1"/>
                </a:solidFill>
                <a:latin typeface="Ubuntu"/>
                <a:ea typeface="Ubuntu"/>
                <a:cs typeface="Ubuntu"/>
                <a:sym typeface="Ubuntu"/>
              </a:rPr>
              <a:t>Mortgages are subject to approval. Interest rates are subject to change without notice and are dependent on credit score. Certain conditions apply. This is not a commitment to lend or rate guarantee. </a:t>
            </a:r>
            <a:endParaRPr sz="1400" b="0" i="0" u="none" strike="noStrike" cap="none">
              <a:solidFill>
                <a:srgbClr val="000000"/>
              </a:solidFill>
              <a:latin typeface="Arial"/>
              <a:ea typeface="Arial"/>
              <a:cs typeface="Arial"/>
              <a:sym typeface="Arial"/>
            </a:endParaRPr>
          </a:p>
          <a:p>
            <a:pPr marL="0" lvl="0" indent="0" algn="l" rtl="0">
              <a:spcBef>
                <a:spcPts val="0"/>
              </a:spcBef>
              <a:spcAft>
                <a:spcPts val="0"/>
              </a:spcAft>
              <a:buClr>
                <a:schemeClr val="dk1"/>
              </a:buClr>
              <a:buSzPts val="600"/>
              <a:buFont typeface="Arial"/>
              <a:buNone/>
            </a:pPr>
            <a:r>
              <a:rPr lang="en-US" sz="700">
                <a:solidFill>
                  <a:schemeClr val="lt1"/>
                </a:solidFill>
                <a:latin typeface="Ubuntu"/>
                <a:ea typeface="Ubuntu"/>
                <a:cs typeface="Ubuntu"/>
                <a:sym typeface="Ubuntu"/>
              </a:rPr>
              <a:t>© 2025 Cadence Bank. All Rights Reserved. Member FDIC. NMLS # 410279</a:t>
            </a:r>
            <a:endParaRPr sz="700">
              <a:solidFill>
                <a:schemeClr val="dk1"/>
              </a:solidFill>
              <a:latin typeface="Ubuntu"/>
              <a:ea typeface="Ubuntu"/>
              <a:cs typeface="Ubuntu"/>
              <a:sym typeface="Ubuntu"/>
            </a:endParaRPr>
          </a:p>
          <a:p>
            <a:pPr marL="0" marR="0" lvl="0" indent="0" algn="l" rtl="0">
              <a:lnSpc>
                <a:spcPct val="100000"/>
              </a:lnSpc>
              <a:spcBef>
                <a:spcPts val="0"/>
              </a:spcBef>
              <a:spcAft>
                <a:spcPts val="0"/>
              </a:spcAft>
              <a:buClr>
                <a:srgbClr val="000000"/>
              </a:buClr>
              <a:buSzPts val="600"/>
              <a:buFont typeface="Arial"/>
              <a:buNone/>
            </a:pPr>
            <a:endParaRPr sz="700">
              <a:solidFill>
                <a:schemeClr val="lt1"/>
              </a:solidFill>
              <a:latin typeface="Ubuntu"/>
              <a:ea typeface="Ubuntu"/>
              <a:cs typeface="Ubuntu"/>
              <a:sym typeface="Ubuntu"/>
            </a:endParaRPr>
          </a:p>
        </p:txBody>
      </p:sp>
      <p:pic>
        <p:nvPicPr>
          <p:cNvPr id="179" name="Google Shape;179;p32"/>
          <p:cNvPicPr preferRelativeResize="0"/>
          <p:nvPr/>
        </p:nvPicPr>
        <p:blipFill rotWithShape="1">
          <a:blip r:embed="rId2">
            <a:alphaModFix/>
          </a:blip>
          <a:srcRect t="70891"/>
          <a:stretch/>
        </p:blipFill>
        <p:spPr>
          <a:xfrm>
            <a:off x="194529" y="4713690"/>
            <a:ext cx="282920" cy="315531"/>
          </a:xfrm>
          <a:prstGeom prst="rect">
            <a:avLst/>
          </a:prstGeom>
          <a:noFill/>
          <a:ln>
            <a:noFill/>
          </a:ln>
        </p:spPr>
      </p:pic>
      <p:pic>
        <p:nvPicPr>
          <p:cNvPr id="180" name="Google Shape;180;p32"/>
          <p:cNvPicPr preferRelativeResize="0"/>
          <p:nvPr/>
        </p:nvPicPr>
        <p:blipFill rotWithShape="1">
          <a:blip r:embed="rId3">
            <a:alphaModFix/>
          </a:blip>
          <a:srcRect/>
          <a:stretch/>
        </p:blipFill>
        <p:spPr>
          <a:xfrm>
            <a:off x="285546" y="217083"/>
            <a:ext cx="191904" cy="213229"/>
          </a:xfrm>
          <a:prstGeom prst="rect">
            <a:avLst/>
          </a:prstGeom>
          <a:noFill/>
          <a:ln>
            <a:noFill/>
          </a:ln>
        </p:spPr>
      </p:pic>
      <p:pic>
        <p:nvPicPr>
          <p:cNvPr id="181" name="Google Shape;181;p32"/>
          <p:cNvPicPr preferRelativeResize="0"/>
          <p:nvPr/>
        </p:nvPicPr>
        <p:blipFill rotWithShape="1">
          <a:blip r:embed="rId4">
            <a:alphaModFix/>
          </a:blip>
          <a:srcRect/>
          <a:stretch/>
        </p:blipFill>
        <p:spPr>
          <a:xfrm>
            <a:off x="7720517" y="253040"/>
            <a:ext cx="1073484" cy="354544"/>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ustom Layout 6">
  <p:cSld name="CUSTOM_5">
    <p:spTree>
      <p:nvGrpSpPr>
        <p:cNvPr id="1" name="Shape 182"/>
        <p:cNvGrpSpPr/>
        <p:nvPr/>
      </p:nvGrpSpPr>
      <p:grpSpPr>
        <a:xfrm>
          <a:off x="0" y="0"/>
          <a:ext cx="0" cy="0"/>
          <a:chOff x="0" y="0"/>
          <a:chExt cx="0" cy="0"/>
        </a:xfrm>
      </p:grpSpPr>
      <p:sp>
        <p:nvSpPr>
          <p:cNvPr id="183" name="Google Shape;183;p33"/>
          <p:cNvSpPr>
            <a:spLocks noGrp="1"/>
          </p:cNvSpPr>
          <p:nvPr>
            <p:ph type="pic" idx="2"/>
          </p:nvPr>
        </p:nvSpPr>
        <p:spPr>
          <a:xfrm>
            <a:off x="469900" y="1162050"/>
            <a:ext cx="2476500" cy="3103200"/>
          </a:xfrm>
          <a:prstGeom prst="rect">
            <a:avLst/>
          </a:prstGeom>
          <a:noFill/>
          <a:ln>
            <a:noFill/>
          </a:ln>
        </p:spPr>
      </p:sp>
      <p:sp>
        <p:nvSpPr>
          <p:cNvPr id="184" name="Google Shape;184;p33"/>
          <p:cNvSpPr/>
          <p:nvPr/>
        </p:nvSpPr>
        <p:spPr>
          <a:xfrm>
            <a:off x="75" y="4619625"/>
            <a:ext cx="9144000" cy="523800"/>
          </a:xfrm>
          <a:prstGeom prst="rect">
            <a:avLst/>
          </a:prstGeom>
          <a:solidFill>
            <a:srgbClr val="004F5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5" name="Google Shape;185;p33"/>
          <p:cNvSpPr txBox="1"/>
          <p:nvPr/>
        </p:nvSpPr>
        <p:spPr>
          <a:xfrm>
            <a:off x="366025" y="252675"/>
            <a:ext cx="6321600" cy="440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200"/>
              <a:buFont typeface="Arial"/>
              <a:buNone/>
            </a:pPr>
            <a:r>
              <a:rPr lang="en-US" sz="2200" b="0" i="0" u="none" strike="noStrike" cap="none">
                <a:solidFill>
                  <a:srgbClr val="004F5B"/>
                </a:solidFill>
                <a:latin typeface="Ubuntu Light"/>
                <a:ea typeface="Ubuntu Light"/>
                <a:cs typeface="Ubuntu Light"/>
                <a:sym typeface="Ubuntu Light"/>
              </a:rPr>
              <a:t>Have Questions?</a:t>
            </a:r>
            <a:endParaRPr sz="2200" b="0" i="0" u="none" strike="noStrike" cap="none">
              <a:solidFill>
                <a:srgbClr val="004F5B"/>
              </a:solidFill>
              <a:latin typeface="Ubuntu Light"/>
              <a:ea typeface="Ubuntu Light"/>
              <a:cs typeface="Ubuntu Light"/>
              <a:sym typeface="Ubuntu Light"/>
            </a:endParaRPr>
          </a:p>
        </p:txBody>
      </p:sp>
      <p:cxnSp>
        <p:nvCxnSpPr>
          <p:cNvPr id="186" name="Google Shape;186;p33"/>
          <p:cNvCxnSpPr/>
          <p:nvPr/>
        </p:nvCxnSpPr>
        <p:spPr>
          <a:xfrm>
            <a:off x="456225" y="764425"/>
            <a:ext cx="8311500" cy="0"/>
          </a:xfrm>
          <a:prstGeom prst="straightConnector1">
            <a:avLst/>
          </a:prstGeom>
          <a:noFill/>
          <a:ln w="9525" cap="flat" cmpd="sng">
            <a:solidFill>
              <a:srgbClr val="004F5B"/>
            </a:solidFill>
            <a:prstDash val="solid"/>
            <a:round/>
            <a:headEnd type="none" w="sm" len="sm"/>
            <a:tailEnd type="none" w="sm" len="sm"/>
          </a:ln>
        </p:spPr>
      </p:cxnSp>
      <p:sp>
        <p:nvSpPr>
          <p:cNvPr id="187" name="Google Shape;187;p3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188" name="Google Shape;188;p33"/>
          <p:cNvSpPr txBox="1"/>
          <p:nvPr/>
        </p:nvSpPr>
        <p:spPr>
          <a:xfrm>
            <a:off x="557930" y="4742502"/>
            <a:ext cx="8528100" cy="278100"/>
          </a:xfrm>
          <a:prstGeom prst="rect">
            <a:avLst/>
          </a:prstGeom>
          <a:noFill/>
          <a:ln>
            <a:noFill/>
          </a:ln>
        </p:spPr>
        <p:txBody>
          <a:bodyPr spcFirstLastPara="1" wrap="square" lIns="0" tIns="0" rIns="0" bIns="0" anchor="t" anchorCtr="0">
            <a:noAutofit/>
          </a:bodyPr>
          <a:lstStyle/>
          <a:p>
            <a:pPr marL="0" marR="0" lvl="0" indent="0" algn="l" rtl="0">
              <a:lnSpc>
                <a:spcPct val="150000"/>
              </a:lnSpc>
              <a:spcBef>
                <a:spcPts val="0"/>
              </a:spcBef>
              <a:spcAft>
                <a:spcPts val="0"/>
              </a:spcAft>
              <a:buClr>
                <a:srgbClr val="000000"/>
              </a:buClr>
              <a:buSzPts val="600"/>
              <a:buFont typeface="Arial"/>
              <a:buNone/>
            </a:pPr>
            <a:r>
              <a:rPr lang="en-US" sz="700" b="0" i="0" u="none" strike="noStrike" cap="none">
                <a:solidFill>
                  <a:schemeClr val="lt1"/>
                </a:solidFill>
                <a:latin typeface="Ubuntu"/>
                <a:ea typeface="Ubuntu"/>
                <a:cs typeface="Ubuntu"/>
                <a:sym typeface="Ubuntu"/>
              </a:rPr>
              <a:t>Mortgages are subject to approval. Interest rates are subject to change without notice and are dependent on credit score. Certain conditions apply. This is not a commitment to lend or rate guarantee. </a:t>
            </a:r>
            <a:endParaRPr sz="1400" b="0" i="0" u="none" strike="noStrike" cap="none">
              <a:solidFill>
                <a:srgbClr val="000000"/>
              </a:solidFill>
              <a:latin typeface="Arial"/>
              <a:ea typeface="Arial"/>
              <a:cs typeface="Arial"/>
              <a:sym typeface="Arial"/>
            </a:endParaRPr>
          </a:p>
          <a:p>
            <a:pPr marL="0" lvl="0" indent="0" algn="l" rtl="0">
              <a:spcBef>
                <a:spcPts val="0"/>
              </a:spcBef>
              <a:spcAft>
                <a:spcPts val="0"/>
              </a:spcAft>
              <a:buClr>
                <a:schemeClr val="dk1"/>
              </a:buClr>
              <a:buSzPts val="600"/>
              <a:buFont typeface="Arial"/>
              <a:buNone/>
            </a:pPr>
            <a:r>
              <a:rPr lang="en-US" sz="700">
                <a:solidFill>
                  <a:schemeClr val="lt1"/>
                </a:solidFill>
                <a:latin typeface="Ubuntu"/>
                <a:ea typeface="Ubuntu"/>
                <a:cs typeface="Ubuntu"/>
                <a:sym typeface="Ubuntu"/>
              </a:rPr>
              <a:t>© 2025 Cadence Bank. All Rights Reserved. Member FDIC. NMLS # 410279</a:t>
            </a:r>
            <a:endParaRPr sz="700">
              <a:solidFill>
                <a:schemeClr val="dk1"/>
              </a:solidFill>
              <a:latin typeface="Ubuntu"/>
              <a:ea typeface="Ubuntu"/>
              <a:cs typeface="Ubuntu"/>
              <a:sym typeface="Ubuntu"/>
            </a:endParaRPr>
          </a:p>
          <a:p>
            <a:pPr marL="0" marR="0" lvl="0" indent="0" algn="l" rtl="0">
              <a:lnSpc>
                <a:spcPct val="100000"/>
              </a:lnSpc>
              <a:spcBef>
                <a:spcPts val="0"/>
              </a:spcBef>
              <a:spcAft>
                <a:spcPts val="0"/>
              </a:spcAft>
              <a:buClr>
                <a:srgbClr val="000000"/>
              </a:buClr>
              <a:buSzPts val="600"/>
              <a:buFont typeface="Arial"/>
              <a:buNone/>
            </a:pPr>
            <a:endParaRPr sz="700">
              <a:solidFill>
                <a:schemeClr val="lt1"/>
              </a:solidFill>
              <a:latin typeface="Ubuntu"/>
              <a:ea typeface="Ubuntu"/>
              <a:cs typeface="Ubuntu"/>
              <a:sym typeface="Ubuntu"/>
            </a:endParaRPr>
          </a:p>
        </p:txBody>
      </p:sp>
      <p:pic>
        <p:nvPicPr>
          <p:cNvPr id="189" name="Google Shape;189;p33"/>
          <p:cNvPicPr preferRelativeResize="0"/>
          <p:nvPr/>
        </p:nvPicPr>
        <p:blipFill rotWithShape="1">
          <a:blip r:embed="rId2">
            <a:alphaModFix/>
          </a:blip>
          <a:srcRect t="70891"/>
          <a:stretch/>
        </p:blipFill>
        <p:spPr>
          <a:xfrm>
            <a:off x="194529" y="4713690"/>
            <a:ext cx="282920" cy="315531"/>
          </a:xfrm>
          <a:prstGeom prst="rect">
            <a:avLst/>
          </a:prstGeom>
          <a:noFill/>
          <a:ln>
            <a:noFill/>
          </a:ln>
        </p:spPr>
      </p:pic>
      <p:pic>
        <p:nvPicPr>
          <p:cNvPr id="190" name="Google Shape;190;p33"/>
          <p:cNvPicPr preferRelativeResize="0"/>
          <p:nvPr/>
        </p:nvPicPr>
        <p:blipFill rotWithShape="1">
          <a:blip r:embed="rId3">
            <a:alphaModFix/>
          </a:blip>
          <a:srcRect/>
          <a:stretch/>
        </p:blipFill>
        <p:spPr>
          <a:xfrm>
            <a:off x="285546" y="217083"/>
            <a:ext cx="191904" cy="213229"/>
          </a:xfrm>
          <a:prstGeom prst="rect">
            <a:avLst/>
          </a:prstGeom>
          <a:noFill/>
          <a:ln>
            <a:noFill/>
          </a:ln>
        </p:spPr>
      </p:pic>
      <p:pic>
        <p:nvPicPr>
          <p:cNvPr id="191" name="Google Shape;191;p33"/>
          <p:cNvPicPr preferRelativeResize="0"/>
          <p:nvPr/>
        </p:nvPicPr>
        <p:blipFill rotWithShape="1">
          <a:blip r:embed="rId4">
            <a:alphaModFix/>
          </a:blip>
          <a:srcRect/>
          <a:stretch/>
        </p:blipFill>
        <p:spPr>
          <a:xfrm>
            <a:off x="7720517" y="253040"/>
            <a:ext cx="1073484" cy="354544"/>
          </a:xfrm>
          <a:prstGeom prst="rect">
            <a:avLst/>
          </a:prstGeom>
          <a:noFill/>
          <a:ln>
            <a:noFill/>
          </a:ln>
        </p:spPr>
      </p:pic>
      <p:sp>
        <p:nvSpPr>
          <p:cNvPr id="192" name="Google Shape;192;p33"/>
          <p:cNvSpPr txBox="1">
            <a:spLocks noGrp="1"/>
          </p:cNvSpPr>
          <p:nvPr>
            <p:ph type="title"/>
          </p:nvPr>
        </p:nvSpPr>
        <p:spPr>
          <a:xfrm>
            <a:off x="3098800" y="1276350"/>
            <a:ext cx="3282900" cy="3936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rgbClr val="004F5B"/>
              </a:buClr>
              <a:buSzPts val="1800"/>
              <a:buFont typeface="Ubuntu"/>
              <a:buNone/>
              <a:defRPr sz="1800">
                <a:solidFill>
                  <a:srgbClr val="004F5B"/>
                </a:solidFill>
                <a:latin typeface="Ubuntu"/>
                <a:ea typeface="Ubuntu"/>
                <a:cs typeface="Ubuntu"/>
                <a:sym typeface="Ubuntu"/>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93" name="Google Shape;193;p33"/>
          <p:cNvSpPr txBox="1">
            <a:spLocks noGrp="1"/>
          </p:cNvSpPr>
          <p:nvPr>
            <p:ph type="subTitle" idx="1"/>
          </p:nvPr>
        </p:nvSpPr>
        <p:spPr>
          <a:xfrm>
            <a:off x="3130550" y="1689100"/>
            <a:ext cx="2921100" cy="933600"/>
          </a:xfrm>
          <a:prstGeom prst="rect">
            <a:avLst/>
          </a:prstGeom>
          <a:noFill/>
          <a:ln>
            <a:noFill/>
          </a:ln>
        </p:spPr>
        <p:txBody>
          <a:bodyPr spcFirstLastPara="1" wrap="square" lIns="91425" tIns="91425" rIns="91425" bIns="91425" anchor="t" anchorCtr="0">
            <a:normAutofit/>
          </a:bodyPr>
          <a:lstStyle>
            <a:lvl1pPr lvl="0" algn="l">
              <a:lnSpc>
                <a:spcPct val="115000"/>
              </a:lnSpc>
              <a:spcBef>
                <a:spcPts val="0"/>
              </a:spcBef>
              <a:spcAft>
                <a:spcPts val="0"/>
              </a:spcAft>
              <a:buClr>
                <a:srgbClr val="004F5B"/>
              </a:buClr>
              <a:buSzPts val="1000"/>
              <a:buFont typeface="Ubuntu"/>
              <a:buNone/>
              <a:defRPr sz="1000">
                <a:solidFill>
                  <a:srgbClr val="004F5B"/>
                </a:solidFill>
                <a:latin typeface="Ubuntu"/>
                <a:ea typeface="Ubuntu"/>
                <a:cs typeface="Ubuntu"/>
                <a:sym typeface="Ubuntu"/>
              </a:defRPr>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a:endParaRPr/>
          </a:p>
        </p:txBody>
      </p:sp>
      <p:sp>
        <p:nvSpPr>
          <p:cNvPr id="194" name="Google Shape;194;p33"/>
          <p:cNvSpPr txBox="1">
            <a:spLocks noGrp="1"/>
          </p:cNvSpPr>
          <p:nvPr>
            <p:ph type="subTitle" idx="3"/>
          </p:nvPr>
        </p:nvSpPr>
        <p:spPr>
          <a:xfrm>
            <a:off x="3130550" y="2891825"/>
            <a:ext cx="2921100" cy="1280100"/>
          </a:xfrm>
          <a:prstGeom prst="rect">
            <a:avLst/>
          </a:prstGeom>
          <a:noFill/>
          <a:ln>
            <a:noFill/>
          </a:ln>
        </p:spPr>
        <p:txBody>
          <a:bodyPr spcFirstLastPara="1" wrap="square" lIns="91425" tIns="91425" rIns="91425" bIns="91425" anchor="t" anchorCtr="0">
            <a:normAutofit/>
          </a:bodyPr>
          <a:lstStyle>
            <a:lvl1pPr lvl="0" algn="l">
              <a:lnSpc>
                <a:spcPct val="115000"/>
              </a:lnSpc>
              <a:spcBef>
                <a:spcPts val="0"/>
              </a:spcBef>
              <a:spcAft>
                <a:spcPts val="0"/>
              </a:spcAft>
              <a:buClr>
                <a:srgbClr val="004F5B"/>
              </a:buClr>
              <a:buSzPts val="1000"/>
              <a:buFont typeface="Ubuntu"/>
              <a:buNone/>
              <a:defRPr sz="1000">
                <a:solidFill>
                  <a:srgbClr val="004F5B"/>
                </a:solidFill>
                <a:latin typeface="Ubuntu"/>
                <a:ea typeface="Ubuntu"/>
                <a:cs typeface="Ubuntu"/>
                <a:sym typeface="Ubuntu"/>
              </a:defRPr>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a:endParaRPr/>
          </a:p>
        </p:txBody>
      </p:sp>
      <p:sp>
        <p:nvSpPr>
          <p:cNvPr id="195" name="Google Shape;195;p33"/>
          <p:cNvSpPr txBox="1"/>
          <p:nvPr/>
        </p:nvSpPr>
        <p:spPr>
          <a:xfrm>
            <a:off x="3130550" y="2533650"/>
            <a:ext cx="1657500" cy="247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24A926"/>
                </a:solidFill>
                <a:latin typeface="Arial"/>
                <a:ea typeface="Arial"/>
                <a:cs typeface="Arial"/>
                <a:sym typeface="Arial"/>
              </a:rPr>
              <a:t>______</a:t>
            </a:r>
            <a:endParaRPr sz="1400" b="1" i="0" u="none" strike="noStrike" cap="none">
              <a:solidFill>
                <a:srgbClr val="24A926"/>
              </a:solidFill>
              <a:latin typeface="Arial"/>
              <a:ea typeface="Arial"/>
              <a:cs typeface="Arial"/>
              <a:sym typeface="Aria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ustom Layout 7">
  <p:cSld name="CUSTOM_6">
    <p:spTree>
      <p:nvGrpSpPr>
        <p:cNvPr id="1" name="Shape 196"/>
        <p:cNvGrpSpPr/>
        <p:nvPr/>
      </p:nvGrpSpPr>
      <p:grpSpPr>
        <a:xfrm>
          <a:off x="0" y="0"/>
          <a:ext cx="0" cy="0"/>
          <a:chOff x="0" y="0"/>
          <a:chExt cx="0" cy="0"/>
        </a:xfrm>
      </p:grpSpPr>
      <p:sp>
        <p:nvSpPr>
          <p:cNvPr id="197" name="Google Shape;197;p34"/>
          <p:cNvSpPr/>
          <p:nvPr/>
        </p:nvSpPr>
        <p:spPr>
          <a:xfrm>
            <a:off x="-25" y="0"/>
            <a:ext cx="9144000" cy="5143500"/>
          </a:xfrm>
          <a:prstGeom prst="rect">
            <a:avLst/>
          </a:prstGeom>
          <a:solidFill>
            <a:srgbClr val="004F5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98" name="Google Shape;198;p34"/>
          <p:cNvPicPr preferRelativeResize="0"/>
          <p:nvPr/>
        </p:nvPicPr>
        <p:blipFill rotWithShape="1">
          <a:blip r:embed="rId2">
            <a:alphaModFix amt="22000"/>
          </a:blip>
          <a:srcRect l="32867" b="7251"/>
          <a:stretch/>
        </p:blipFill>
        <p:spPr>
          <a:xfrm>
            <a:off x="4273724" y="373000"/>
            <a:ext cx="4870277" cy="4770499"/>
          </a:xfrm>
          <a:prstGeom prst="rect">
            <a:avLst/>
          </a:prstGeom>
          <a:noFill/>
          <a:ln>
            <a:noFill/>
          </a:ln>
        </p:spPr>
      </p:pic>
      <p:grpSp>
        <p:nvGrpSpPr>
          <p:cNvPr id="199" name="Google Shape;199;p34"/>
          <p:cNvGrpSpPr/>
          <p:nvPr/>
        </p:nvGrpSpPr>
        <p:grpSpPr>
          <a:xfrm>
            <a:off x="1433203" y="1457884"/>
            <a:ext cx="6082097" cy="1602242"/>
            <a:chOff x="1433203" y="1317208"/>
            <a:chExt cx="6082097" cy="1602242"/>
          </a:xfrm>
        </p:grpSpPr>
        <p:sp>
          <p:nvSpPr>
            <p:cNvPr id="200" name="Google Shape;200;p34"/>
            <p:cNvSpPr txBox="1"/>
            <p:nvPr/>
          </p:nvSpPr>
          <p:spPr>
            <a:xfrm>
              <a:off x="1628700" y="1657350"/>
              <a:ext cx="5886600" cy="12621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4800"/>
                <a:buFont typeface="Arial"/>
                <a:buNone/>
              </a:pPr>
              <a:r>
                <a:rPr lang="en-US" sz="4800" b="0" i="0" u="none" strike="noStrike" cap="none">
                  <a:solidFill>
                    <a:srgbClr val="FFFFFF"/>
                  </a:solidFill>
                  <a:latin typeface="Ubuntu Light"/>
                  <a:ea typeface="Ubuntu Light"/>
                  <a:cs typeface="Ubuntu Light"/>
                  <a:sym typeface="Ubuntu Light"/>
                </a:rPr>
                <a:t>Helping Opportunity</a:t>
              </a:r>
              <a:endParaRPr sz="4800" b="0" i="0" u="none" strike="noStrike" cap="none">
                <a:solidFill>
                  <a:srgbClr val="FFFFFF"/>
                </a:solidFill>
                <a:latin typeface="Ubuntu Light"/>
                <a:ea typeface="Ubuntu Light"/>
                <a:cs typeface="Ubuntu Light"/>
                <a:sym typeface="Ubuntu Light"/>
              </a:endParaRPr>
            </a:p>
            <a:p>
              <a:pPr marL="0" marR="0" lvl="0" indent="0" algn="ctr" rtl="0">
                <a:lnSpc>
                  <a:spcPct val="100000"/>
                </a:lnSpc>
                <a:spcBef>
                  <a:spcPts val="0"/>
                </a:spcBef>
                <a:spcAft>
                  <a:spcPts val="0"/>
                </a:spcAft>
                <a:buClr>
                  <a:srgbClr val="000000"/>
                </a:buClr>
                <a:buSzPts val="4800"/>
                <a:buFont typeface="Arial"/>
                <a:buNone/>
              </a:pPr>
              <a:r>
                <a:rPr lang="en-US" sz="4800" b="0" i="0" u="none" strike="noStrike" cap="none">
                  <a:solidFill>
                    <a:srgbClr val="FFFFFF"/>
                  </a:solidFill>
                  <a:latin typeface="Ubuntu Light"/>
                  <a:ea typeface="Ubuntu Light"/>
                  <a:cs typeface="Ubuntu Light"/>
                  <a:sym typeface="Ubuntu Light"/>
                </a:rPr>
                <a:t>Take Shape</a:t>
              </a:r>
              <a:endParaRPr sz="1800" b="0" i="0" u="none" strike="noStrike" cap="none">
                <a:solidFill>
                  <a:srgbClr val="FFFFFF"/>
                </a:solidFill>
                <a:latin typeface="Ubuntu Light"/>
                <a:ea typeface="Ubuntu Light"/>
                <a:cs typeface="Ubuntu Light"/>
                <a:sym typeface="Ubuntu Light"/>
              </a:endParaRPr>
            </a:p>
          </p:txBody>
        </p:sp>
        <p:pic>
          <p:nvPicPr>
            <p:cNvPr id="201" name="Google Shape;201;p34"/>
            <p:cNvPicPr preferRelativeResize="0"/>
            <p:nvPr/>
          </p:nvPicPr>
          <p:blipFill rotWithShape="1">
            <a:blip r:embed="rId3">
              <a:alphaModFix/>
            </a:blip>
            <a:srcRect/>
            <a:stretch/>
          </p:blipFill>
          <p:spPr>
            <a:xfrm>
              <a:off x="1433203" y="1317208"/>
              <a:ext cx="390941" cy="434379"/>
            </a:xfrm>
            <a:prstGeom prst="rect">
              <a:avLst/>
            </a:prstGeom>
            <a:noFill/>
            <a:ln>
              <a:noFill/>
            </a:ln>
          </p:spPr>
        </p:pic>
      </p:grpSp>
      <p:sp>
        <p:nvSpPr>
          <p:cNvPr id="202" name="Google Shape;202;p34"/>
          <p:cNvSpPr txBox="1"/>
          <p:nvPr/>
        </p:nvSpPr>
        <p:spPr>
          <a:xfrm>
            <a:off x="376230" y="4742502"/>
            <a:ext cx="8391600" cy="278100"/>
          </a:xfrm>
          <a:prstGeom prst="rect">
            <a:avLst/>
          </a:prstGeom>
          <a:noFill/>
          <a:ln>
            <a:noFill/>
          </a:ln>
        </p:spPr>
        <p:txBody>
          <a:bodyPr spcFirstLastPara="1" wrap="square" lIns="0" tIns="0" rIns="0" bIns="0" anchor="t" anchorCtr="0">
            <a:noAutofit/>
          </a:bodyPr>
          <a:lstStyle/>
          <a:p>
            <a:pPr marL="0" marR="0" lvl="0" indent="0" algn="ctr" rtl="0">
              <a:lnSpc>
                <a:spcPct val="150000"/>
              </a:lnSpc>
              <a:spcBef>
                <a:spcPts val="0"/>
              </a:spcBef>
              <a:spcAft>
                <a:spcPts val="0"/>
              </a:spcAft>
              <a:buClr>
                <a:srgbClr val="000000"/>
              </a:buClr>
              <a:buSzPts val="600"/>
              <a:buFont typeface="Arial"/>
              <a:buNone/>
            </a:pPr>
            <a:r>
              <a:rPr lang="en-US" sz="700" b="0" i="0" u="none" strike="noStrike" cap="none">
                <a:solidFill>
                  <a:schemeClr val="lt1"/>
                </a:solidFill>
                <a:latin typeface="Ubuntu"/>
                <a:ea typeface="Ubuntu"/>
                <a:cs typeface="Ubuntu"/>
                <a:sym typeface="Ubuntu"/>
              </a:rPr>
              <a:t>Mortgages are subject to approval. Interest rates are subject to change without notice and are dependent on credit score. Certain conditions apply. This is not a commitment to lend or rate guarantee. </a:t>
            </a:r>
            <a:endParaRPr sz="1400" b="0" i="0" u="none" strike="noStrike" cap="none">
              <a:solidFill>
                <a:srgbClr val="000000"/>
              </a:solidFill>
              <a:latin typeface="Arial"/>
              <a:ea typeface="Arial"/>
              <a:cs typeface="Arial"/>
              <a:sym typeface="Arial"/>
            </a:endParaRPr>
          </a:p>
          <a:p>
            <a:pPr marL="0" lvl="0" indent="0" algn="ctr" rtl="0">
              <a:spcBef>
                <a:spcPts val="0"/>
              </a:spcBef>
              <a:spcAft>
                <a:spcPts val="0"/>
              </a:spcAft>
              <a:buClr>
                <a:schemeClr val="dk1"/>
              </a:buClr>
              <a:buSzPts val="600"/>
              <a:buFont typeface="Arial"/>
              <a:buNone/>
            </a:pPr>
            <a:r>
              <a:rPr lang="en-US" sz="700">
                <a:solidFill>
                  <a:schemeClr val="lt1"/>
                </a:solidFill>
                <a:latin typeface="Ubuntu"/>
                <a:ea typeface="Ubuntu"/>
                <a:cs typeface="Ubuntu"/>
                <a:sym typeface="Ubuntu"/>
              </a:rPr>
              <a:t>© 2025 Cadence Bank. All Rights Reserved. Member FDIC. NMLS # 410279</a:t>
            </a:r>
            <a:endParaRPr sz="700">
              <a:solidFill>
                <a:schemeClr val="dk1"/>
              </a:solidFill>
              <a:latin typeface="Ubuntu"/>
              <a:ea typeface="Ubuntu"/>
              <a:cs typeface="Ubuntu"/>
              <a:sym typeface="Ubuntu"/>
            </a:endParaRPr>
          </a:p>
          <a:p>
            <a:pPr marL="0" marR="0" lvl="0" indent="0" algn="ctr" rtl="0">
              <a:lnSpc>
                <a:spcPct val="100000"/>
              </a:lnSpc>
              <a:spcBef>
                <a:spcPts val="0"/>
              </a:spcBef>
              <a:spcAft>
                <a:spcPts val="0"/>
              </a:spcAft>
              <a:buClr>
                <a:srgbClr val="000000"/>
              </a:buClr>
              <a:buSzPts val="600"/>
              <a:buFont typeface="Arial"/>
              <a:buNone/>
            </a:pPr>
            <a:endParaRPr sz="700">
              <a:solidFill>
                <a:schemeClr val="lt1"/>
              </a:solidFill>
              <a:latin typeface="Ubuntu"/>
              <a:ea typeface="Ubuntu"/>
              <a:cs typeface="Ubuntu"/>
              <a:sym typeface="Ubuntu"/>
            </a:endParaRPr>
          </a:p>
        </p:txBody>
      </p:sp>
      <p:pic>
        <p:nvPicPr>
          <p:cNvPr id="203" name="Google Shape;203;p34"/>
          <p:cNvPicPr preferRelativeResize="0"/>
          <p:nvPr/>
        </p:nvPicPr>
        <p:blipFill rotWithShape="1">
          <a:blip r:embed="rId4">
            <a:alphaModFix/>
          </a:blip>
          <a:srcRect t="70891"/>
          <a:stretch/>
        </p:blipFill>
        <p:spPr>
          <a:xfrm>
            <a:off x="194529" y="4713690"/>
            <a:ext cx="282920" cy="315531"/>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ustom Layout 8">
  <p:cSld name="CUSTOM_7">
    <p:spTree>
      <p:nvGrpSpPr>
        <p:cNvPr id="1" name="Shape 204"/>
        <p:cNvGrpSpPr/>
        <p:nvPr/>
      </p:nvGrpSpPr>
      <p:grpSpPr>
        <a:xfrm>
          <a:off x="0" y="0"/>
          <a:ext cx="0" cy="0"/>
          <a:chOff x="0" y="0"/>
          <a:chExt cx="0" cy="0"/>
        </a:xfrm>
      </p:grpSpPr>
      <p:sp>
        <p:nvSpPr>
          <p:cNvPr id="205" name="Google Shape;205;p35"/>
          <p:cNvSpPr/>
          <p:nvPr/>
        </p:nvSpPr>
        <p:spPr>
          <a:xfrm>
            <a:off x="-25" y="0"/>
            <a:ext cx="9144000" cy="5143500"/>
          </a:xfrm>
          <a:prstGeom prst="rect">
            <a:avLst/>
          </a:prstGeom>
          <a:solidFill>
            <a:srgbClr val="004F5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06" name="Google Shape;206;p35"/>
          <p:cNvPicPr preferRelativeResize="0"/>
          <p:nvPr/>
        </p:nvPicPr>
        <p:blipFill rotWithShape="1">
          <a:blip r:embed="rId2">
            <a:alphaModFix amt="22000"/>
          </a:blip>
          <a:srcRect l="32867" b="7251"/>
          <a:stretch/>
        </p:blipFill>
        <p:spPr>
          <a:xfrm>
            <a:off x="4273724" y="373000"/>
            <a:ext cx="4870277" cy="4770499"/>
          </a:xfrm>
          <a:prstGeom prst="rect">
            <a:avLst/>
          </a:prstGeom>
          <a:noFill/>
          <a:ln>
            <a:noFill/>
          </a:ln>
        </p:spPr>
      </p:pic>
      <p:pic>
        <p:nvPicPr>
          <p:cNvPr id="207" name="Google Shape;207;p35"/>
          <p:cNvPicPr preferRelativeResize="0"/>
          <p:nvPr/>
        </p:nvPicPr>
        <p:blipFill rotWithShape="1">
          <a:blip r:embed="rId3">
            <a:alphaModFix/>
          </a:blip>
          <a:srcRect/>
          <a:stretch/>
        </p:blipFill>
        <p:spPr>
          <a:xfrm>
            <a:off x="3115901" y="2090838"/>
            <a:ext cx="2912196" cy="961826"/>
          </a:xfrm>
          <a:prstGeom prst="rect">
            <a:avLst/>
          </a:prstGeom>
          <a:noFill/>
          <a:ln>
            <a:noFill/>
          </a:ln>
        </p:spPr>
      </p:pic>
      <p:sp>
        <p:nvSpPr>
          <p:cNvPr id="208" name="Google Shape;208;p35"/>
          <p:cNvSpPr txBox="1"/>
          <p:nvPr/>
        </p:nvSpPr>
        <p:spPr>
          <a:xfrm>
            <a:off x="376230" y="4742502"/>
            <a:ext cx="8391600" cy="278100"/>
          </a:xfrm>
          <a:prstGeom prst="rect">
            <a:avLst/>
          </a:prstGeom>
          <a:noFill/>
          <a:ln>
            <a:noFill/>
          </a:ln>
        </p:spPr>
        <p:txBody>
          <a:bodyPr spcFirstLastPara="1" wrap="square" lIns="0" tIns="0" rIns="0" bIns="0" anchor="t" anchorCtr="0">
            <a:noAutofit/>
          </a:bodyPr>
          <a:lstStyle/>
          <a:p>
            <a:pPr marL="0" marR="0" lvl="0" indent="0" algn="ctr" rtl="0">
              <a:lnSpc>
                <a:spcPct val="150000"/>
              </a:lnSpc>
              <a:spcBef>
                <a:spcPts val="0"/>
              </a:spcBef>
              <a:spcAft>
                <a:spcPts val="0"/>
              </a:spcAft>
              <a:buClr>
                <a:srgbClr val="000000"/>
              </a:buClr>
              <a:buSzPts val="600"/>
              <a:buFont typeface="Arial"/>
              <a:buNone/>
            </a:pPr>
            <a:r>
              <a:rPr lang="en-US" sz="700" b="0" i="0" u="none" strike="noStrike" cap="none">
                <a:solidFill>
                  <a:schemeClr val="lt1"/>
                </a:solidFill>
                <a:latin typeface="Ubuntu"/>
                <a:ea typeface="Ubuntu"/>
                <a:cs typeface="Ubuntu"/>
                <a:sym typeface="Ubuntu"/>
              </a:rPr>
              <a:t>Mortgages are subject to approval. Interest rates are subject to change without notice and are dependent on credit score. Certain conditions apply. This is not a commitment to lend or rate guarantee. </a:t>
            </a:r>
            <a:endParaRPr sz="1400" b="0" i="0" u="none" strike="noStrike" cap="none">
              <a:solidFill>
                <a:srgbClr val="000000"/>
              </a:solidFill>
              <a:latin typeface="Arial"/>
              <a:ea typeface="Arial"/>
              <a:cs typeface="Arial"/>
              <a:sym typeface="Arial"/>
            </a:endParaRPr>
          </a:p>
          <a:p>
            <a:pPr marL="0" lvl="0" indent="0" algn="ctr" rtl="0">
              <a:spcBef>
                <a:spcPts val="0"/>
              </a:spcBef>
              <a:spcAft>
                <a:spcPts val="0"/>
              </a:spcAft>
              <a:buClr>
                <a:schemeClr val="dk1"/>
              </a:buClr>
              <a:buSzPts val="600"/>
              <a:buFont typeface="Arial"/>
              <a:buNone/>
            </a:pPr>
            <a:r>
              <a:rPr lang="en-US" sz="700">
                <a:solidFill>
                  <a:schemeClr val="lt1"/>
                </a:solidFill>
                <a:latin typeface="Ubuntu"/>
                <a:ea typeface="Ubuntu"/>
                <a:cs typeface="Ubuntu"/>
                <a:sym typeface="Ubuntu"/>
              </a:rPr>
              <a:t>© 2025 Cadence Bank. All Rights Reserved. Member FDIC. NMLS # 410279</a:t>
            </a:r>
            <a:endParaRPr sz="700">
              <a:solidFill>
                <a:schemeClr val="dk1"/>
              </a:solidFill>
              <a:latin typeface="Ubuntu"/>
              <a:ea typeface="Ubuntu"/>
              <a:cs typeface="Ubuntu"/>
              <a:sym typeface="Ubuntu"/>
            </a:endParaRPr>
          </a:p>
          <a:p>
            <a:pPr marL="0" marR="0" lvl="0" indent="0" algn="ctr" rtl="0">
              <a:lnSpc>
                <a:spcPct val="100000"/>
              </a:lnSpc>
              <a:spcBef>
                <a:spcPts val="0"/>
              </a:spcBef>
              <a:spcAft>
                <a:spcPts val="0"/>
              </a:spcAft>
              <a:buClr>
                <a:srgbClr val="000000"/>
              </a:buClr>
              <a:buSzPts val="600"/>
              <a:buFont typeface="Arial"/>
              <a:buNone/>
            </a:pPr>
            <a:endParaRPr sz="700">
              <a:solidFill>
                <a:schemeClr val="lt1"/>
              </a:solidFill>
              <a:latin typeface="Ubuntu"/>
              <a:ea typeface="Ubuntu"/>
              <a:cs typeface="Ubuntu"/>
              <a:sym typeface="Ubuntu"/>
            </a:endParaRPr>
          </a:p>
        </p:txBody>
      </p:sp>
      <p:pic>
        <p:nvPicPr>
          <p:cNvPr id="209" name="Google Shape;209;p35"/>
          <p:cNvPicPr preferRelativeResize="0"/>
          <p:nvPr/>
        </p:nvPicPr>
        <p:blipFill rotWithShape="1">
          <a:blip r:embed="rId4">
            <a:alphaModFix/>
          </a:blip>
          <a:srcRect t="70891"/>
          <a:stretch/>
        </p:blipFill>
        <p:spPr>
          <a:xfrm>
            <a:off x="194529" y="4713690"/>
            <a:ext cx="282920" cy="315531"/>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7"/>
        <p:cNvGrpSpPr/>
        <p:nvPr/>
      </p:nvGrpSpPr>
      <p:grpSpPr>
        <a:xfrm>
          <a:off x="0" y="0"/>
          <a:ext cx="0" cy="0"/>
          <a:chOff x="0" y="0"/>
          <a:chExt cx="0" cy="0"/>
        </a:xfrm>
      </p:grpSpPr>
      <p:sp>
        <p:nvSpPr>
          <p:cNvPr id="18" name="Google Shape;18;p2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19" name="Google Shape;19;p20"/>
          <p:cNvSpPr txBox="1"/>
          <p:nvPr/>
        </p:nvSpPr>
        <p:spPr>
          <a:xfrm>
            <a:off x="1284377" y="2417075"/>
            <a:ext cx="4661700" cy="1169700"/>
          </a:xfrm>
          <a:prstGeom prst="rect">
            <a:avLst/>
          </a:prstGeom>
          <a:noFill/>
          <a:ln>
            <a:noFill/>
          </a:ln>
        </p:spPr>
        <p:txBody>
          <a:bodyPr spcFirstLastPara="1" wrap="square" lIns="45675" tIns="45675" rIns="45675" bIns="45675" anchor="t" anchorCtr="0">
            <a:spAutoFit/>
          </a:bodyPr>
          <a:lstStyle/>
          <a:p>
            <a:pPr marL="173736" marR="0" lvl="0" indent="-158750" algn="l" rtl="0">
              <a:lnSpc>
                <a:spcPct val="150000"/>
              </a:lnSpc>
              <a:spcBef>
                <a:spcPts val="0"/>
              </a:spcBef>
              <a:spcAft>
                <a:spcPts val="0"/>
              </a:spcAft>
              <a:buClr>
                <a:srgbClr val="24A926"/>
              </a:buClr>
              <a:buSzPts val="1000"/>
              <a:buFont typeface="Ubuntu"/>
              <a:buChar char="•"/>
            </a:pPr>
            <a:r>
              <a:rPr lang="en-US" sz="1000" b="0" i="0" u="none" strike="noStrike" cap="none">
                <a:solidFill>
                  <a:srgbClr val="004F5B"/>
                </a:solidFill>
                <a:latin typeface="Ubuntu"/>
                <a:ea typeface="Ubuntu"/>
                <a:cs typeface="Ubuntu"/>
                <a:sym typeface="Ubuntu"/>
              </a:rPr>
              <a:t>Standard Adjustable-Rate Mortgages (ARM) &amp; Fixed Rate Loans</a:t>
            </a:r>
            <a:endParaRPr sz="1000" b="0" i="0" u="none" strike="noStrike" cap="none">
              <a:solidFill>
                <a:srgbClr val="004F5B"/>
              </a:solidFill>
              <a:latin typeface="Ubuntu"/>
              <a:ea typeface="Ubuntu"/>
              <a:cs typeface="Ubuntu"/>
              <a:sym typeface="Ubuntu"/>
            </a:endParaRPr>
          </a:p>
          <a:p>
            <a:pPr marL="173736" marR="0" lvl="0" indent="-158750" algn="l" rtl="0">
              <a:lnSpc>
                <a:spcPct val="150000"/>
              </a:lnSpc>
              <a:spcBef>
                <a:spcPts val="0"/>
              </a:spcBef>
              <a:spcAft>
                <a:spcPts val="0"/>
              </a:spcAft>
              <a:buClr>
                <a:srgbClr val="24A926"/>
              </a:buClr>
              <a:buSzPts val="1000"/>
              <a:buFont typeface="Ubuntu"/>
              <a:buChar char="•"/>
            </a:pPr>
            <a:r>
              <a:rPr lang="en-US" sz="1000" b="0" i="0" u="none" strike="noStrike" cap="none">
                <a:solidFill>
                  <a:srgbClr val="004F5B"/>
                </a:solidFill>
                <a:latin typeface="Ubuntu"/>
                <a:ea typeface="Ubuntu"/>
                <a:cs typeface="Ubuntu"/>
                <a:sym typeface="Ubuntu"/>
              </a:rPr>
              <a:t>Professional &amp; Premier Professional Loans</a:t>
            </a:r>
            <a:endParaRPr sz="1000" b="0" i="0" u="none" strike="noStrike" cap="none">
              <a:solidFill>
                <a:srgbClr val="004F5B"/>
              </a:solidFill>
              <a:latin typeface="Ubuntu"/>
              <a:ea typeface="Ubuntu"/>
              <a:cs typeface="Ubuntu"/>
              <a:sym typeface="Ubuntu"/>
            </a:endParaRPr>
          </a:p>
          <a:p>
            <a:pPr marL="173736" marR="0" lvl="0" indent="-158750" algn="l" rtl="0">
              <a:lnSpc>
                <a:spcPct val="150000"/>
              </a:lnSpc>
              <a:spcBef>
                <a:spcPts val="0"/>
              </a:spcBef>
              <a:spcAft>
                <a:spcPts val="0"/>
              </a:spcAft>
              <a:buClr>
                <a:srgbClr val="24A926"/>
              </a:buClr>
              <a:buSzPts val="1000"/>
              <a:buFont typeface="Ubuntu"/>
              <a:buChar char="•"/>
            </a:pPr>
            <a:r>
              <a:rPr lang="en-US" sz="1000" b="0" i="0" u="none" strike="noStrike" cap="none">
                <a:solidFill>
                  <a:srgbClr val="004F5B"/>
                </a:solidFill>
                <a:latin typeface="Ubuntu"/>
                <a:ea typeface="Ubuntu"/>
                <a:cs typeface="Ubuntu"/>
                <a:sym typeface="Ubuntu"/>
              </a:rPr>
              <a:t>Medical Professional Loans</a:t>
            </a:r>
            <a:endParaRPr sz="1000" b="0" i="0" u="none" strike="noStrike" cap="none">
              <a:solidFill>
                <a:srgbClr val="004F5B"/>
              </a:solidFill>
              <a:latin typeface="Ubuntu"/>
              <a:ea typeface="Ubuntu"/>
              <a:cs typeface="Ubuntu"/>
              <a:sym typeface="Ubuntu"/>
            </a:endParaRPr>
          </a:p>
          <a:p>
            <a:pPr marL="173736" marR="0" lvl="0" indent="-158750" algn="l" rtl="0">
              <a:lnSpc>
                <a:spcPct val="150000"/>
              </a:lnSpc>
              <a:spcBef>
                <a:spcPts val="0"/>
              </a:spcBef>
              <a:spcAft>
                <a:spcPts val="0"/>
              </a:spcAft>
              <a:buClr>
                <a:srgbClr val="24A926"/>
              </a:buClr>
              <a:buSzPts val="1000"/>
              <a:buFont typeface="Ubuntu"/>
              <a:buChar char="•"/>
            </a:pPr>
            <a:r>
              <a:rPr lang="en-US" sz="1000" b="0" i="0" u="none" strike="noStrike" cap="none">
                <a:solidFill>
                  <a:srgbClr val="004F5B"/>
                </a:solidFill>
                <a:latin typeface="Ubuntu"/>
                <a:ea typeface="Ubuntu"/>
                <a:cs typeface="Ubuntu"/>
                <a:sym typeface="Ubuntu"/>
              </a:rPr>
              <a:t>Right@Home Loans</a:t>
            </a:r>
            <a:endParaRPr sz="1000" b="0" i="0" u="none" strike="noStrike" cap="none">
              <a:solidFill>
                <a:srgbClr val="004F5B"/>
              </a:solidFill>
              <a:latin typeface="Ubuntu"/>
              <a:ea typeface="Ubuntu"/>
              <a:cs typeface="Ubuntu"/>
              <a:sym typeface="Ubuntu"/>
            </a:endParaRPr>
          </a:p>
          <a:p>
            <a:pPr marL="173736" marR="0" lvl="0" indent="-158750" algn="l" rtl="0">
              <a:lnSpc>
                <a:spcPct val="150000"/>
              </a:lnSpc>
              <a:spcBef>
                <a:spcPts val="0"/>
              </a:spcBef>
              <a:spcAft>
                <a:spcPts val="0"/>
              </a:spcAft>
              <a:buClr>
                <a:srgbClr val="24A926"/>
              </a:buClr>
              <a:buSzPts val="1000"/>
              <a:buFont typeface="Ubuntu"/>
              <a:buChar char="•"/>
            </a:pPr>
            <a:r>
              <a:rPr lang="en-US" sz="1000" b="0" i="0" u="none" strike="noStrike" cap="none">
                <a:solidFill>
                  <a:srgbClr val="004F5B"/>
                </a:solidFill>
                <a:latin typeface="Ubuntu"/>
                <a:ea typeface="Ubuntu"/>
                <a:cs typeface="Ubuntu"/>
                <a:sym typeface="Ubuntu"/>
              </a:rPr>
              <a:t>Construction Perm / Renovation Perm Loans</a:t>
            </a:r>
            <a:endParaRPr sz="1000" b="0" i="0" u="none" strike="noStrike" cap="none">
              <a:solidFill>
                <a:srgbClr val="004F5B"/>
              </a:solidFill>
              <a:latin typeface="Ubuntu"/>
              <a:ea typeface="Ubuntu"/>
              <a:cs typeface="Ubuntu"/>
              <a:sym typeface="Ubuntu"/>
            </a:endParaRPr>
          </a:p>
        </p:txBody>
      </p:sp>
      <p:sp>
        <p:nvSpPr>
          <p:cNvPr id="20" name="Google Shape;20;p20"/>
          <p:cNvSpPr txBox="1"/>
          <p:nvPr/>
        </p:nvSpPr>
        <p:spPr>
          <a:xfrm>
            <a:off x="484049" y="953141"/>
            <a:ext cx="8117100" cy="861900"/>
          </a:xfrm>
          <a:prstGeom prst="rect">
            <a:avLst/>
          </a:prstGeom>
          <a:noFill/>
          <a:ln>
            <a:noFill/>
          </a:ln>
        </p:spPr>
        <p:txBody>
          <a:bodyPr spcFirstLastPara="1" wrap="square" lIns="91400" tIns="91400" rIns="91400" bIns="91400" anchor="t" anchorCtr="0">
            <a:spAutoFit/>
          </a:bodyPr>
          <a:lstStyle/>
          <a:p>
            <a:pPr marL="0" marR="0" lvl="0" indent="0" algn="l" rtl="0">
              <a:lnSpc>
                <a:spcPct val="150000"/>
              </a:lnSpc>
              <a:spcBef>
                <a:spcPts val="0"/>
              </a:spcBef>
              <a:spcAft>
                <a:spcPts val="0"/>
              </a:spcAft>
              <a:buClr>
                <a:schemeClr val="dk1"/>
              </a:buClr>
              <a:buSzPts val="1100"/>
              <a:buFont typeface="Arial"/>
              <a:buNone/>
            </a:pPr>
            <a:r>
              <a:rPr lang="en-US" sz="1100" b="0" i="0" u="none" strike="noStrike" cap="none">
                <a:solidFill>
                  <a:srgbClr val="004F5B"/>
                </a:solidFill>
                <a:latin typeface="Ubuntu"/>
                <a:ea typeface="Ubuntu"/>
                <a:cs typeface="Ubuntu"/>
                <a:sym typeface="Ubuntu"/>
              </a:rPr>
              <a:t>At Cadence, we understand that customers have unique needs when it comes to mortgage lending.  That is why we have developed products tailored to meet those needs. Our selection of portfolio products is designed to help customers achieve their financial goals as they navigate the homeownership journey. </a:t>
            </a:r>
            <a:endParaRPr sz="1000" b="0" i="0" u="none" strike="noStrike" cap="none">
              <a:solidFill>
                <a:srgbClr val="004F5B"/>
              </a:solidFill>
              <a:latin typeface="Ubuntu"/>
              <a:ea typeface="Ubuntu"/>
              <a:cs typeface="Ubuntu"/>
              <a:sym typeface="Ubuntu"/>
            </a:endParaRPr>
          </a:p>
        </p:txBody>
      </p:sp>
      <p:sp>
        <p:nvSpPr>
          <p:cNvPr id="21" name="Google Shape;21;p20"/>
          <p:cNvSpPr txBox="1"/>
          <p:nvPr/>
        </p:nvSpPr>
        <p:spPr>
          <a:xfrm>
            <a:off x="982609" y="1981079"/>
            <a:ext cx="5724600" cy="400200"/>
          </a:xfrm>
          <a:prstGeom prst="rect">
            <a:avLst/>
          </a:prstGeom>
          <a:noFill/>
          <a:ln>
            <a:noFill/>
          </a:ln>
        </p:spPr>
        <p:txBody>
          <a:bodyPr spcFirstLastPara="1" wrap="square" lIns="91400" tIns="91400" rIns="91400" bIns="91400" anchor="t" anchorCtr="0">
            <a:spAutoFit/>
          </a:bodyPr>
          <a:lstStyle/>
          <a:p>
            <a:pPr marL="0" marR="0" lvl="0" indent="0" algn="l" rtl="0">
              <a:lnSpc>
                <a:spcPct val="100000"/>
              </a:lnSpc>
              <a:spcBef>
                <a:spcPts val="0"/>
              </a:spcBef>
              <a:spcAft>
                <a:spcPts val="0"/>
              </a:spcAft>
              <a:buClr>
                <a:srgbClr val="006648"/>
              </a:buClr>
              <a:buSzPts val="1300"/>
              <a:buFont typeface="Arial"/>
              <a:buNone/>
            </a:pPr>
            <a:r>
              <a:rPr lang="en-US" sz="1400" b="0" i="0" u="none" strike="noStrike" cap="none">
                <a:solidFill>
                  <a:srgbClr val="24A926"/>
                </a:solidFill>
                <a:latin typeface="Ubuntu"/>
                <a:ea typeface="Ubuntu"/>
                <a:cs typeface="Ubuntu"/>
                <a:sym typeface="Ubuntu"/>
              </a:rPr>
              <a:t>Cadence Portfolio Products Include:</a:t>
            </a:r>
            <a:endParaRPr sz="1400" b="0" i="0" u="none" strike="noStrike" cap="none">
              <a:solidFill>
                <a:srgbClr val="24A926"/>
              </a:solidFill>
              <a:latin typeface="Ubuntu"/>
              <a:ea typeface="Ubuntu"/>
              <a:cs typeface="Ubuntu"/>
              <a:sym typeface="Ubuntu"/>
            </a:endParaRPr>
          </a:p>
        </p:txBody>
      </p:sp>
      <p:sp>
        <p:nvSpPr>
          <p:cNvPr id="22" name="Google Shape;22;p20"/>
          <p:cNvSpPr/>
          <p:nvPr/>
        </p:nvSpPr>
        <p:spPr>
          <a:xfrm>
            <a:off x="75" y="4619625"/>
            <a:ext cx="9144000" cy="523800"/>
          </a:xfrm>
          <a:prstGeom prst="rect">
            <a:avLst/>
          </a:prstGeom>
          <a:solidFill>
            <a:srgbClr val="004F5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 name="Google Shape;23;p20"/>
          <p:cNvSpPr txBox="1"/>
          <p:nvPr/>
        </p:nvSpPr>
        <p:spPr>
          <a:xfrm>
            <a:off x="366025" y="252675"/>
            <a:ext cx="6321600" cy="440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200"/>
              <a:buFont typeface="Arial"/>
              <a:buNone/>
            </a:pPr>
            <a:r>
              <a:rPr lang="en-US" sz="2200" b="0" i="0" u="none" strike="noStrike" cap="none">
                <a:solidFill>
                  <a:srgbClr val="004F5B"/>
                </a:solidFill>
                <a:latin typeface="Ubuntu Light"/>
                <a:ea typeface="Ubuntu Light"/>
                <a:cs typeface="Ubuntu Light"/>
                <a:sym typeface="Ubuntu Light"/>
              </a:rPr>
              <a:t>Product Overview</a:t>
            </a:r>
            <a:endParaRPr sz="2200" b="0" i="0" u="none" strike="noStrike" cap="none">
              <a:solidFill>
                <a:srgbClr val="004F5B"/>
              </a:solidFill>
              <a:latin typeface="Ubuntu Light"/>
              <a:ea typeface="Ubuntu Light"/>
              <a:cs typeface="Ubuntu Light"/>
              <a:sym typeface="Ubuntu Light"/>
            </a:endParaRPr>
          </a:p>
        </p:txBody>
      </p:sp>
      <p:pic>
        <p:nvPicPr>
          <p:cNvPr id="24" name="Google Shape;24;p20"/>
          <p:cNvPicPr preferRelativeResize="0"/>
          <p:nvPr/>
        </p:nvPicPr>
        <p:blipFill rotWithShape="1">
          <a:blip r:embed="rId2">
            <a:alphaModFix/>
          </a:blip>
          <a:srcRect/>
          <a:stretch/>
        </p:blipFill>
        <p:spPr>
          <a:xfrm>
            <a:off x="285546" y="217083"/>
            <a:ext cx="191904" cy="213229"/>
          </a:xfrm>
          <a:prstGeom prst="rect">
            <a:avLst/>
          </a:prstGeom>
          <a:noFill/>
          <a:ln>
            <a:noFill/>
          </a:ln>
        </p:spPr>
      </p:pic>
      <p:cxnSp>
        <p:nvCxnSpPr>
          <p:cNvPr id="25" name="Google Shape;25;p20"/>
          <p:cNvCxnSpPr/>
          <p:nvPr/>
        </p:nvCxnSpPr>
        <p:spPr>
          <a:xfrm>
            <a:off x="456225" y="764425"/>
            <a:ext cx="8311500" cy="0"/>
          </a:xfrm>
          <a:prstGeom prst="straightConnector1">
            <a:avLst/>
          </a:prstGeom>
          <a:noFill/>
          <a:ln w="9525" cap="flat" cmpd="sng">
            <a:solidFill>
              <a:srgbClr val="004F5B"/>
            </a:solidFill>
            <a:prstDash val="solid"/>
            <a:round/>
            <a:headEnd type="none" w="sm" len="sm"/>
            <a:tailEnd type="none" w="sm" len="sm"/>
          </a:ln>
        </p:spPr>
      </p:cxnSp>
      <p:sp>
        <p:nvSpPr>
          <p:cNvPr id="26" name="Google Shape;26;p20"/>
          <p:cNvSpPr txBox="1"/>
          <p:nvPr/>
        </p:nvSpPr>
        <p:spPr>
          <a:xfrm>
            <a:off x="557930" y="4742502"/>
            <a:ext cx="8528100" cy="278100"/>
          </a:xfrm>
          <a:prstGeom prst="rect">
            <a:avLst/>
          </a:prstGeom>
          <a:noFill/>
          <a:ln>
            <a:noFill/>
          </a:ln>
        </p:spPr>
        <p:txBody>
          <a:bodyPr spcFirstLastPara="1" wrap="square" lIns="0" tIns="0" rIns="0" bIns="0" anchor="t" anchorCtr="0">
            <a:noAutofit/>
          </a:bodyPr>
          <a:lstStyle/>
          <a:p>
            <a:pPr marL="0" marR="0" lvl="0" indent="0" algn="l" rtl="0">
              <a:lnSpc>
                <a:spcPct val="150000"/>
              </a:lnSpc>
              <a:spcBef>
                <a:spcPts val="0"/>
              </a:spcBef>
              <a:spcAft>
                <a:spcPts val="0"/>
              </a:spcAft>
              <a:buClr>
                <a:srgbClr val="000000"/>
              </a:buClr>
              <a:buSzPts val="600"/>
              <a:buFont typeface="Arial"/>
              <a:buNone/>
            </a:pPr>
            <a:r>
              <a:rPr lang="en-US" sz="700" b="0" i="0" u="none" strike="noStrike" cap="none">
                <a:solidFill>
                  <a:schemeClr val="lt1"/>
                </a:solidFill>
                <a:latin typeface="Ubuntu"/>
                <a:ea typeface="Ubuntu"/>
                <a:cs typeface="Ubuntu"/>
                <a:sym typeface="Ubuntu"/>
              </a:rPr>
              <a:t>Mortgages are subject to approval. Interest rates are subject to change without notice and are dependent on credit score. Certain conditions apply. This is not a commitment to lend or rate guarantee.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600"/>
              <a:buFont typeface="Arial"/>
              <a:buNone/>
            </a:pPr>
            <a:r>
              <a:rPr lang="en-US" sz="700" b="0" i="0" u="none" strike="noStrike" cap="none">
                <a:solidFill>
                  <a:schemeClr val="lt1"/>
                </a:solidFill>
                <a:latin typeface="Ubuntu"/>
                <a:ea typeface="Ubuntu"/>
                <a:cs typeface="Ubuntu"/>
                <a:sym typeface="Ubuntu"/>
              </a:rPr>
              <a:t>© 202</a:t>
            </a:r>
            <a:r>
              <a:rPr lang="en-US" sz="700">
                <a:solidFill>
                  <a:schemeClr val="lt1"/>
                </a:solidFill>
                <a:latin typeface="Ubuntu"/>
                <a:ea typeface="Ubuntu"/>
                <a:cs typeface="Ubuntu"/>
                <a:sym typeface="Ubuntu"/>
              </a:rPr>
              <a:t>5</a:t>
            </a:r>
            <a:r>
              <a:rPr lang="en-US" sz="700" b="0" i="0" u="none" strike="noStrike" cap="none">
                <a:solidFill>
                  <a:schemeClr val="lt1"/>
                </a:solidFill>
                <a:latin typeface="Ubuntu"/>
                <a:ea typeface="Ubuntu"/>
                <a:cs typeface="Ubuntu"/>
                <a:sym typeface="Ubuntu"/>
              </a:rPr>
              <a:t> Cadence Bank. All Rights Reserved. Member FDIC. NMLS # 410279</a:t>
            </a:r>
            <a:endParaRPr sz="700" b="0" i="0" u="none" strike="noStrike" cap="none">
              <a:solidFill>
                <a:srgbClr val="000000"/>
              </a:solidFill>
              <a:latin typeface="Ubuntu"/>
              <a:ea typeface="Ubuntu"/>
              <a:cs typeface="Ubuntu"/>
              <a:sym typeface="Ubuntu"/>
            </a:endParaRPr>
          </a:p>
        </p:txBody>
      </p:sp>
      <p:pic>
        <p:nvPicPr>
          <p:cNvPr id="27" name="Google Shape;27;p20"/>
          <p:cNvPicPr preferRelativeResize="0"/>
          <p:nvPr/>
        </p:nvPicPr>
        <p:blipFill rotWithShape="1">
          <a:blip r:embed="rId3">
            <a:alphaModFix/>
          </a:blip>
          <a:srcRect/>
          <a:stretch/>
        </p:blipFill>
        <p:spPr>
          <a:xfrm>
            <a:off x="7720517" y="253040"/>
            <a:ext cx="1073484" cy="354544"/>
          </a:xfrm>
          <a:prstGeom prst="rect">
            <a:avLst/>
          </a:prstGeom>
          <a:noFill/>
          <a:ln>
            <a:noFill/>
          </a:ln>
        </p:spPr>
      </p:pic>
      <p:sp>
        <p:nvSpPr>
          <p:cNvPr id="28" name="Google Shape;28;p20"/>
          <p:cNvSpPr txBox="1">
            <a:spLocks noGrp="1"/>
          </p:cNvSpPr>
          <p:nvPr>
            <p:ph type="sldNum" idx="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29" name="Google Shape;29;p20"/>
          <p:cNvPicPr preferRelativeResize="0"/>
          <p:nvPr/>
        </p:nvPicPr>
        <p:blipFill rotWithShape="1">
          <a:blip r:embed="rId4">
            <a:alphaModFix/>
          </a:blip>
          <a:srcRect t="70891"/>
          <a:stretch/>
        </p:blipFill>
        <p:spPr>
          <a:xfrm>
            <a:off x="194529" y="4713690"/>
            <a:ext cx="282920" cy="315531"/>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0"/>
        <p:cNvGrpSpPr/>
        <p:nvPr/>
      </p:nvGrpSpPr>
      <p:grpSpPr>
        <a:xfrm>
          <a:off x="0" y="0"/>
          <a:ext cx="0" cy="0"/>
          <a:chOff x="0" y="0"/>
          <a:chExt cx="0" cy="0"/>
        </a:xfrm>
      </p:grpSpPr>
      <p:pic>
        <p:nvPicPr>
          <p:cNvPr id="31" name="Google Shape;31;p21"/>
          <p:cNvPicPr preferRelativeResize="0"/>
          <p:nvPr/>
        </p:nvPicPr>
        <p:blipFill rotWithShape="1">
          <a:blip r:embed="rId2">
            <a:alphaModFix/>
          </a:blip>
          <a:srcRect t="4077" b="4076"/>
          <a:stretch/>
        </p:blipFill>
        <p:spPr>
          <a:xfrm>
            <a:off x="4975450" y="1987778"/>
            <a:ext cx="3705201" cy="2304712"/>
          </a:xfrm>
          <a:prstGeom prst="rect">
            <a:avLst/>
          </a:prstGeom>
          <a:noFill/>
          <a:ln>
            <a:noFill/>
          </a:ln>
        </p:spPr>
      </p:pic>
      <p:sp>
        <p:nvSpPr>
          <p:cNvPr id="32" name="Google Shape;32;p21"/>
          <p:cNvSpPr/>
          <p:nvPr/>
        </p:nvSpPr>
        <p:spPr>
          <a:xfrm>
            <a:off x="639800" y="1981834"/>
            <a:ext cx="4179900" cy="2316600"/>
          </a:xfrm>
          <a:prstGeom prst="rect">
            <a:avLst/>
          </a:prstGeom>
          <a:solidFill>
            <a:srgbClr val="F3F3F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 name="Google Shape;33;p21"/>
          <p:cNvSpPr txBox="1"/>
          <p:nvPr/>
        </p:nvSpPr>
        <p:spPr>
          <a:xfrm>
            <a:off x="484050" y="950875"/>
            <a:ext cx="8228700" cy="607800"/>
          </a:xfrm>
          <a:prstGeom prst="rect">
            <a:avLst/>
          </a:prstGeom>
          <a:noFill/>
          <a:ln>
            <a:noFill/>
          </a:ln>
        </p:spPr>
        <p:txBody>
          <a:bodyPr spcFirstLastPara="1" wrap="square" lIns="91400" tIns="91400" rIns="91400" bIns="91400" anchor="t" anchorCtr="0">
            <a:spAutoFit/>
          </a:bodyPr>
          <a:lstStyle/>
          <a:p>
            <a:pPr marL="0" marR="0" lvl="0" indent="0" algn="l" rtl="0">
              <a:lnSpc>
                <a:spcPct val="150000"/>
              </a:lnSpc>
              <a:spcBef>
                <a:spcPts val="0"/>
              </a:spcBef>
              <a:spcAft>
                <a:spcPts val="0"/>
              </a:spcAft>
              <a:buClr>
                <a:srgbClr val="000000"/>
              </a:buClr>
              <a:buSzPts val="1100"/>
              <a:buFont typeface="Arial"/>
              <a:buNone/>
            </a:pPr>
            <a:r>
              <a:rPr lang="en-US" sz="1100" b="0" i="0" u="none" strike="noStrike" cap="none">
                <a:solidFill>
                  <a:srgbClr val="004F5B"/>
                </a:solidFill>
                <a:latin typeface="Ubuntu"/>
                <a:ea typeface="Ubuntu"/>
                <a:cs typeface="Ubuntu"/>
                <a:sym typeface="Ubuntu"/>
              </a:rPr>
              <a:t>Traditional mortgage products don’t always meet the specific needs of our customers. That is why we have developed these standard ARM and fixed-rate loans, so borrowers have access to quality loan products with terms that suit their financial needs.  </a:t>
            </a:r>
            <a:endParaRPr sz="1100" b="0" i="0" u="none" strike="noStrike" cap="none">
              <a:solidFill>
                <a:srgbClr val="004F5B"/>
              </a:solidFill>
              <a:latin typeface="Ubuntu"/>
              <a:ea typeface="Ubuntu"/>
              <a:cs typeface="Ubuntu"/>
              <a:sym typeface="Ubuntu"/>
            </a:endParaRPr>
          </a:p>
        </p:txBody>
      </p:sp>
      <p:sp>
        <p:nvSpPr>
          <p:cNvPr id="34" name="Google Shape;34;p21"/>
          <p:cNvSpPr txBox="1"/>
          <p:nvPr/>
        </p:nvSpPr>
        <p:spPr>
          <a:xfrm>
            <a:off x="572975" y="2393584"/>
            <a:ext cx="4179900" cy="1493100"/>
          </a:xfrm>
          <a:prstGeom prst="rect">
            <a:avLst/>
          </a:prstGeom>
          <a:noFill/>
          <a:ln>
            <a:noFill/>
          </a:ln>
        </p:spPr>
        <p:txBody>
          <a:bodyPr spcFirstLastPara="1" wrap="square" lIns="91400" tIns="91400" rIns="91400" bIns="91400" anchor="t" anchorCtr="0">
            <a:spAutoFit/>
          </a:bodyPr>
          <a:lstStyle/>
          <a:p>
            <a:pPr marL="457200" marR="0" lvl="0" indent="-292100" algn="l" rtl="0">
              <a:lnSpc>
                <a:spcPct val="150000"/>
              </a:lnSpc>
              <a:spcBef>
                <a:spcPts val="1200"/>
              </a:spcBef>
              <a:spcAft>
                <a:spcPts val="0"/>
              </a:spcAft>
              <a:buClr>
                <a:srgbClr val="24A926"/>
              </a:buClr>
              <a:buSzPts val="1000"/>
              <a:buFont typeface="Ubuntu"/>
              <a:buChar char="●"/>
            </a:pPr>
            <a:r>
              <a:rPr lang="en-US" sz="1000" b="0" i="0" u="none" strike="noStrike" cap="none">
                <a:solidFill>
                  <a:srgbClr val="004F5B"/>
                </a:solidFill>
                <a:latin typeface="Ubuntu"/>
                <a:ea typeface="Ubuntu"/>
                <a:cs typeface="Ubuntu"/>
                <a:sym typeface="Ubuntu"/>
              </a:rPr>
              <a:t>5/6, 7/6 and 10/6 ARMs or multiple fixed-rate options</a:t>
            </a:r>
            <a:endParaRPr sz="1000" b="0" i="0" u="none" strike="noStrike" cap="none">
              <a:solidFill>
                <a:srgbClr val="004F5B"/>
              </a:solidFill>
              <a:latin typeface="Ubuntu"/>
              <a:ea typeface="Ubuntu"/>
              <a:cs typeface="Ubuntu"/>
              <a:sym typeface="Ubuntu"/>
            </a:endParaRPr>
          </a:p>
          <a:p>
            <a:pPr marL="457200" marR="0" lvl="0" indent="-292100" algn="l" rtl="0">
              <a:lnSpc>
                <a:spcPct val="150000"/>
              </a:lnSpc>
              <a:spcBef>
                <a:spcPts val="1200"/>
              </a:spcBef>
              <a:spcAft>
                <a:spcPts val="0"/>
              </a:spcAft>
              <a:buClr>
                <a:srgbClr val="24A926"/>
              </a:buClr>
              <a:buSzPts val="1000"/>
              <a:buFont typeface="Ubuntu"/>
              <a:buChar char="●"/>
            </a:pPr>
            <a:r>
              <a:rPr lang="en-US" sz="1000" b="0" i="0" u="none" strike="noStrike" cap="none">
                <a:solidFill>
                  <a:srgbClr val="004F5B"/>
                </a:solidFill>
                <a:latin typeface="Ubuntu"/>
                <a:ea typeface="Ubuntu"/>
                <a:cs typeface="Ubuntu"/>
                <a:sym typeface="Ubuntu"/>
              </a:rPr>
              <a:t>Purchases, Limited Cash Out and Cash out Refinances</a:t>
            </a:r>
            <a:endParaRPr sz="1400" b="0" i="0" u="none" strike="noStrike" cap="none">
              <a:solidFill>
                <a:srgbClr val="000000"/>
              </a:solidFill>
              <a:latin typeface="Arial"/>
              <a:ea typeface="Arial"/>
              <a:cs typeface="Arial"/>
              <a:sym typeface="Arial"/>
            </a:endParaRPr>
          </a:p>
          <a:p>
            <a:pPr marL="457200" marR="0" lvl="0" indent="-292100" algn="l" rtl="0">
              <a:lnSpc>
                <a:spcPct val="150000"/>
              </a:lnSpc>
              <a:spcBef>
                <a:spcPts val="1200"/>
              </a:spcBef>
              <a:spcAft>
                <a:spcPts val="0"/>
              </a:spcAft>
              <a:buClr>
                <a:srgbClr val="24A926"/>
              </a:buClr>
              <a:buSzPts val="1000"/>
              <a:buFont typeface="Ubuntu"/>
              <a:buChar char="●"/>
            </a:pPr>
            <a:r>
              <a:rPr lang="en-US" sz="1000" b="0" i="0" u="none" strike="noStrike" cap="none">
                <a:solidFill>
                  <a:srgbClr val="004F5B"/>
                </a:solidFill>
                <a:latin typeface="Ubuntu"/>
                <a:ea typeface="Ubuntu"/>
                <a:cs typeface="Ubuntu"/>
                <a:sym typeface="Ubuntu"/>
              </a:rPr>
              <a:t>Primary and secondary homes</a:t>
            </a:r>
            <a:endParaRPr sz="1000" b="0" i="0" u="none" strike="noStrike" cap="none">
              <a:solidFill>
                <a:srgbClr val="004F5B"/>
              </a:solidFill>
              <a:latin typeface="Ubuntu"/>
              <a:ea typeface="Ubuntu"/>
              <a:cs typeface="Ubuntu"/>
              <a:sym typeface="Ubuntu"/>
            </a:endParaRPr>
          </a:p>
          <a:p>
            <a:pPr marL="457200" marR="0" lvl="0" indent="-292100" algn="l" rtl="0">
              <a:lnSpc>
                <a:spcPct val="150000"/>
              </a:lnSpc>
              <a:spcBef>
                <a:spcPts val="1200"/>
              </a:spcBef>
              <a:spcAft>
                <a:spcPts val="0"/>
              </a:spcAft>
              <a:buClr>
                <a:srgbClr val="24A926"/>
              </a:buClr>
              <a:buSzPts val="1000"/>
              <a:buFont typeface="Ubuntu"/>
              <a:buChar char="●"/>
            </a:pPr>
            <a:r>
              <a:rPr lang="en-US" sz="1000" b="0" i="0" u="none" strike="noStrike" cap="none">
                <a:solidFill>
                  <a:srgbClr val="004F5B"/>
                </a:solidFill>
                <a:latin typeface="Ubuntu"/>
                <a:ea typeface="Ubuntu"/>
                <a:cs typeface="Ubuntu"/>
                <a:sym typeface="Ubuntu"/>
              </a:rPr>
              <a:t>No mortgage insurance requirement</a:t>
            </a:r>
            <a:endParaRPr sz="1000" b="0" i="0" u="none" strike="noStrike" cap="none">
              <a:solidFill>
                <a:srgbClr val="004F5B"/>
              </a:solidFill>
              <a:latin typeface="Ubuntu"/>
              <a:ea typeface="Ubuntu"/>
              <a:cs typeface="Ubuntu"/>
              <a:sym typeface="Ubuntu"/>
            </a:endParaRPr>
          </a:p>
        </p:txBody>
      </p:sp>
      <p:sp>
        <p:nvSpPr>
          <p:cNvPr id="35" name="Google Shape;35;p21"/>
          <p:cNvSpPr/>
          <p:nvPr/>
        </p:nvSpPr>
        <p:spPr>
          <a:xfrm>
            <a:off x="75" y="4619625"/>
            <a:ext cx="9144000" cy="523800"/>
          </a:xfrm>
          <a:prstGeom prst="rect">
            <a:avLst/>
          </a:prstGeom>
          <a:solidFill>
            <a:srgbClr val="004F5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 name="Google Shape;36;p21"/>
          <p:cNvSpPr txBox="1"/>
          <p:nvPr/>
        </p:nvSpPr>
        <p:spPr>
          <a:xfrm>
            <a:off x="366025" y="252675"/>
            <a:ext cx="6321600" cy="440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200"/>
              <a:buFont typeface="Arial"/>
              <a:buNone/>
            </a:pPr>
            <a:r>
              <a:rPr lang="en-US" sz="2200" b="0" i="0" u="none" strike="noStrike" cap="none">
                <a:solidFill>
                  <a:srgbClr val="004F5B"/>
                </a:solidFill>
                <a:latin typeface="Ubuntu Light"/>
                <a:ea typeface="Ubuntu Light"/>
                <a:cs typeface="Ubuntu Light"/>
                <a:sym typeface="Ubuntu Light"/>
              </a:rPr>
              <a:t>Standard ARM &amp; Fixed Rate Loans</a:t>
            </a:r>
            <a:endParaRPr sz="2200" b="0" i="0" u="none" strike="noStrike" cap="none">
              <a:solidFill>
                <a:srgbClr val="004F5B"/>
              </a:solidFill>
              <a:latin typeface="Ubuntu Light"/>
              <a:ea typeface="Ubuntu Light"/>
              <a:cs typeface="Ubuntu Light"/>
              <a:sym typeface="Ubuntu Light"/>
            </a:endParaRPr>
          </a:p>
        </p:txBody>
      </p:sp>
      <p:cxnSp>
        <p:nvCxnSpPr>
          <p:cNvPr id="37" name="Google Shape;37;p21"/>
          <p:cNvCxnSpPr/>
          <p:nvPr/>
        </p:nvCxnSpPr>
        <p:spPr>
          <a:xfrm>
            <a:off x="456225" y="764425"/>
            <a:ext cx="8311500" cy="0"/>
          </a:xfrm>
          <a:prstGeom prst="straightConnector1">
            <a:avLst/>
          </a:prstGeom>
          <a:noFill/>
          <a:ln w="9525" cap="flat" cmpd="sng">
            <a:solidFill>
              <a:srgbClr val="004F5B"/>
            </a:solidFill>
            <a:prstDash val="solid"/>
            <a:round/>
            <a:headEnd type="none" w="sm" len="sm"/>
            <a:tailEnd type="none" w="sm" len="sm"/>
          </a:ln>
        </p:spPr>
      </p:cxnSp>
      <p:sp>
        <p:nvSpPr>
          <p:cNvPr id="38" name="Google Shape;38;p2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39" name="Google Shape;39;p21"/>
          <p:cNvSpPr txBox="1"/>
          <p:nvPr/>
        </p:nvSpPr>
        <p:spPr>
          <a:xfrm>
            <a:off x="557930" y="4742502"/>
            <a:ext cx="8528100" cy="278100"/>
          </a:xfrm>
          <a:prstGeom prst="rect">
            <a:avLst/>
          </a:prstGeom>
          <a:noFill/>
          <a:ln>
            <a:noFill/>
          </a:ln>
        </p:spPr>
        <p:txBody>
          <a:bodyPr spcFirstLastPara="1" wrap="square" lIns="0" tIns="0" rIns="0" bIns="0" anchor="t" anchorCtr="0">
            <a:noAutofit/>
          </a:bodyPr>
          <a:lstStyle/>
          <a:p>
            <a:pPr marL="0" marR="0" lvl="0" indent="0" algn="l" rtl="0">
              <a:lnSpc>
                <a:spcPct val="150000"/>
              </a:lnSpc>
              <a:spcBef>
                <a:spcPts val="0"/>
              </a:spcBef>
              <a:spcAft>
                <a:spcPts val="0"/>
              </a:spcAft>
              <a:buClr>
                <a:srgbClr val="000000"/>
              </a:buClr>
              <a:buSzPts val="600"/>
              <a:buFont typeface="Arial"/>
              <a:buNone/>
            </a:pPr>
            <a:r>
              <a:rPr lang="en-US" sz="700" b="0" i="0" u="none" strike="noStrike" cap="none">
                <a:solidFill>
                  <a:schemeClr val="lt1"/>
                </a:solidFill>
                <a:latin typeface="Ubuntu"/>
                <a:ea typeface="Ubuntu"/>
                <a:cs typeface="Ubuntu"/>
                <a:sym typeface="Ubuntu"/>
              </a:rPr>
              <a:t>Mortgages are subject to approval. Interest rates are subject to change without notice and are dependent on credit score. Certain conditions apply. This is not a commitment to lend or rate guarantee. </a:t>
            </a:r>
            <a:endParaRPr sz="1400" b="0" i="0" u="none" strike="noStrike" cap="none">
              <a:solidFill>
                <a:srgbClr val="000000"/>
              </a:solidFill>
              <a:latin typeface="Arial"/>
              <a:ea typeface="Arial"/>
              <a:cs typeface="Arial"/>
              <a:sym typeface="Arial"/>
            </a:endParaRPr>
          </a:p>
          <a:p>
            <a:pPr marL="0" lvl="0" indent="0" algn="l" rtl="0">
              <a:spcBef>
                <a:spcPts val="0"/>
              </a:spcBef>
              <a:spcAft>
                <a:spcPts val="0"/>
              </a:spcAft>
              <a:buClr>
                <a:schemeClr val="dk1"/>
              </a:buClr>
              <a:buSzPts val="600"/>
              <a:buFont typeface="Arial"/>
              <a:buNone/>
            </a:pPr>
            <a:r>
              <a:rPr lang="en-US" sz="700">
                <a:solidFill>
                  <a:schemeClr val="lt1"/>
                </a:solidFill>
                <a:latin typeface="Ubuntu"/>
                <a:ea typeface="Ubuntu"/>
                <a:cs typeface="Ubuntu"/>
                <a:sym typeface="Ubuntu"/>
              </a:rPr>
              <a:t>© 2025 Cadence Bank. All Rights Reserved. Member FDIC. NMLS # 410279</a:t>
            </a:r>
            <a:endParaRPr sz="700">
              <a:solidFill>
                <a:schemeClr val="lt1"/>
              </a:solidFill>
              <a:latin typeface="Ubuntu"/>
              <a:ea typeface="Ubuntu"/>
              <a:cs typeface="Ubuntu"/>
              <a:sym typeface="Ubuntu"/>
            </a:endParaRPr>
          </a:p>
        </p:txBody>
      </p:sp>
      <p:pic>
        <p:nvPicPr>
          <p:cNvPr id="40" name="Google Shape;40;p21"/>
          <p:cNvPicPr preferRelativeResize="0"/>
          <p:nvPr/>
        </p:nvPicPr>
        <p:blipFill rotWithShape="1">
          <a:blip r:embed="rId3">
            <a:alphaModFix/>
          </a:blip>
          <a:srcRect t="70891"/>
          <a:stretch/>
        </p:blipFill>
        <p:spPr>
          <a:xfrm>
            <a:off x="194529" y="4713690"/>
            <a:ext cx="282920" cy="315531"/>
          </a:xfrm>
          <a:prstGeom prst="rect">
            <a:avLst/>
          </a:prstGeom>
          <a:noFill/>
          <a:ln>
            <a:noFill/>
          </a:ln>
        </p:spPr>
      </p:pic>
      <p:pic>
        <p:nvPicPr>
          <p:cNvPr id="41" name="Google Shape;41;p21"/>
          <p:cNvPicPr preferRelativeResize="0"/>
          <p:nvPr/>
        </p:nvPicPr>
        <p:blipFill rotWithShape="1">
          <a:blip r:embed="rId4">
            <a:alphaModFix/>
          </a:blip>
          <a:srcRect/>
          <a:stretch/>
        </p:blipFill>
        <p:spPr>
          <a:xfrm>
            <a:off x="285546" y="217083"/>
            <a:ext cx="191904" cy="213229"/>
          </a:xfrm>
          <a:prstGeom prst="rect">
            <a:avLst/>
          </a:prstGeom>
          <a:noFill/>
          <a:ln>
            <a:noFill/>
          </a:ln>
        </p:spPr>
      </p:pic>
      <p:pic>
        <p:nvPicPr>
          <p:cNvPr id="42" name="Google Shape;42;p21"/>
          <p:cNvPicPr preferRelativeResize="0"/>
          <p:nvPr/>
        </p:nvPicPr>
        <p:blipFill rotWithShape="1">
          <a:blip r:embed="rId5">
            <a:alphaModFix/>
          </a:blip>
          <a:srcRect/>
          <a:stretch/>
        </p:blipFill>
        <p:spPr>
          <a:xfrm>
            <a:off x="7720517" y="253040"/>
            <a:ext cx="1073484" cy="354544"/>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3"/>
        <p:cNvGrpSpPr/>
        <p:nvPr/>
      </p:nvGrpSpPr>
      <p:grpSpPr>
        <a:xfrm>
          <a:off x="0" y="0"/>
          <a:ext cx="0" cy="0"/>
          <a:chOff x="0" y="0"/>
          <a:chExt cx="0" cy="0"/>
        </a:xfrm>
      </p:grpSpPr>
      <p:pic>
        <p:nvPicPr>
          <p:cNvPr id="44" name="Google Shape;44;p22"/>
          <p:cNvPicPr preferRelativeResize="0"/>
          <p:nvPr/>
        </p:nvPicPr>
        <p:blipFill rotWithShape="1">
          <a:blip r:embed="rId2">
            <a:alphaModFix/>
          </a:blip>
          <a:srcRect l="160" t="2287" r="-160" b="14792"/>
          <a:stretch/>
        </p:blipFill>
        <p:spPr>
          <a:xfrm>
            <a:off x="4975450" y="1987828"/>
            <a:ext cx="3705200" cy="2304717"/>
          </a:xfrm>
          <a:prstGeom prst="rect">
            <a:avLst/>
          </a:prstGeom>
          <a:noFill/>
          <a:ln>
            <a:noFill/>
          </a:ln>
        </p:spPr>
      </p:pic>
      <p:sp>
        <p:nvSpPr>
          <p:cNvPr id="45" name="Google Shape;45;p22"/>
          <p:cNvSpPr/>
          <p:nvPr/>
        </p:nvSpPr>
        <p:spPr>
          <a:xfrm>
            <a:off x="639800" y="1981834"/>
            <a:ext cx="4179900" cy="2316600"/>
          </a:xfrm>
          <a:prstGeom prst="rect">
            <a:avLst/>
          </a:prstGeom>
          <a:solidFill>
            <a:srgbClr val="F3F3F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 name="Google Shape;46;p22"/>
          <p:cNvSpPr txBox="1"/>
          <p:nvPr/>
        </p:nvSpPr>
        <p:spPr>
          <a:xfrm>
            <a:off x="484049" y="950863"/>
            <a:ext cx="8131200" cy="861900"/>
          </a:xfrm>
          <a:prstGeom prst="rect">
            <a:avLst/>
          </a:prstGeom>
          <a:noFill/>
          <a:ln>
            <a:noFill/>
          </a:ln>
        </p:spPr>
        <p:txBody>
          <a:bodyPr spcFirstLastPara="1" wrap="square" lIns="91400" tIns="91400" rIns="91400" bIns="91400" anchor="t" anchorCtr="0">
            <a:spAutoFit/>
          </a:bodyPr>
          <a:lstStyle/>
          <a:p>
            <a:pPr marL="0" marR="0" lvl="0" indent="0" algn="l" rtl="0">
              <a:lnSpc>
                <a:spcPct val="150000"/>
              </a:lnSpc>
              <a:spcBef>
                <a:spcPts val="0"/>
              </a:spcBef>
              <a:spcAft>
                <a:spcPts val="0"/>
              </a:spcAft>
              <a:buClr>
                <a:srgbClr val="000000"/>
              </a:buClr>
              <a:buSzPts val="1100"/>
              <a:buFont typeface="Arial"/>
              <a:buNone/>
            </a:pPr>
            <a:r>
              <a:rPr lang="en-US" sz="1100" b="0" i="0" u="none" strike="noStrike" cap="none">
                <a:solidFill>
                  <a:srgbClr val="004F5B"/>
                </a:solidFill>
                <a:latin typeface="Ubuntu"/>
                <a:ea typeface="Ubuntu"/>
                <a:cs typeface="Ubuntu"/>
                <a:sym typeface="Ubuntu"/>
              </a:rPr>
              <a:t>Our Professional and Premier Professional products are designed for customers with higher incomes and/or investible liquidity. These products permit loan amounts, LTVs and other aspects of the loan to exceed limits as specified in traditional mortgage guidelines.</a:t>
            </a:r>
            <a:endParaRPr sz="1100" b="0" i="0" u="none" strike="noStrike" cap="none">
              <a:solidFill>
                <a:srgbClr val="004F5B"/>
              </a:solidFill>
              <a:latin typeface="Ubuntu"/>
              <a:ea typeface="Ubuntu"/>
              <a:cs typeface="Ubuntu"/>
              <a:sym typeface="Ubuntu"/>
            </a:endParaRPr>
          </a:p>
        </p:txBody>
      </p:sp>
      <p:sp>
        <p:nvSpPr>
          <p:cNvPr id="47" name="Google Shape;47;p22"/>
          <p:cNvSpPr txBox="1"/>
          <p:nvPr/>
        </p:nvSpPr>
        <p:spPr>
          <a:xfrm>
            <a:off x="596350" y="2393636"/>
            <a:ext cx="4179900" cy="1493100"/>
          </a:xfrm>
          <a:prstGeom prst="rect">
            <a:avLst/>
          </a:prstGeom>
          <a:noFill/>
          <a:ln>
            <a:noFill/>
          </a:ln>
        </p:spPr>
        <p:txBody>
          <a:bodyPr spcFirstLastPara="1" wrap="square" lIns="91400" tIns="91400" rIns="91400" bIns="91400" anchor="t" anchorCtr="0">
            <a:spAutoFit/>
          </a:bodyPr>
          <a:lstStyle/>
          <a:p>
            <a:pPr marL="457200" marR="0" lvl="0" indent="-292100" algn="l" rtl="0">
              <a:lnSpc>
                <a:spcPct val="150000"/>
              </a:lnSpc>
              <a:spcBef>
                <a:spcPts val="1200"/>
              </a:spcBef>
              <a:spcAft>
                <a:spcPts val="0"/>
              </a:spcAft>
              <a:buClr>
                <a:srgbClr val="24A926"/>
              </a:buClr>
              <a:buSzPts val="1000"/>
              <a:buFont typeface="Ubuntu"/>
              <a:buChar char="●"/>
            </a:pPr>
            <a:r>
              <a:rPr lang="en-US" sz="1000" b="0" i="0" u="none" strike="noStrike" cap="none">
                <a:solidFill>
                  <a:srgbClr val="004F5B"/>
                </a:solidFill>
                <a:latin typeface="Ubuntu"/>
                <a:ea typeface="Ubuntu"/>
                <a:cs typeface="Ubuntu"/>
                <a:sym typeface="Ubuntu"/>
              </a:rPr>
              <a:t>Up to 100% financing</a:t>
            </a:r>
            <a:endParaRPr sz="1000" b="0" i="0" u="none" strike="noStrike" cap="none">
              <a:solidFill>
                <a:srgbClr val="004F5B"/>
              </a:solidFill>
              <a:latin typeface="Ubuntu"/>
              <a:ea typeface="Ubuntu"/>
              <a:cs typeface="Ubuntu"/>
              <a:sym typeface="Ubuntu"/>
            </a:endParaRPr>
          </a:p>
          <a:p>
            <a:pPr marL="457200" marR="0" lvl="0" indent="-292100" algn="l" rtl="0">
              <a:lnSpc>
                <a:spcPct val="150000"/>
              </a:lnSpc>
              <a:spcBef>
                <a:spcPts val="1200"/>
              </a:spcBef>
              <a:spcAft>
                <a:spcPts val="0"/>
              </a:spcAft>
              <a:buClr>
                <a:srgbClr val="24A926"/>
              </a:buClr>
              <a:buSzPts val="1000"/>
              <a:buFont typeface="Ubuntu"/>
              <a:buChar char="●"/>
            </a:pPr>
            <a:r>
              <a:rPr lang="en-US" sz="1000" b="0" i="0" u="none" strike="noStrike" cap="none">
                <a:solidFill>
                  <a:srgbClr val="004F5B"/>
                </a:solidFill>
                <a:latin typeface="Ubuntu"/>
                <a:ea typeface="Ubuntu"/>
                <a:cs typeface="Ubuntu"/>
                <a:sym typeface="Ubuntu"/>
              </a:rPr>
              <a:t>Fixed and ARM products</a:t>
            </a:r>
            <a:endParaRPr sz="1000" b="0" i="0" u="none" strike="noStrike" cap="none">
              <a:solidFill>
                <a:srgbClr val="004F5B"/>
              </a:solidFill>
              <a:latin typeface="Ubuntu"/>
              <a:ea typeface="Ubuntu"/>
              <a:cs typeface="Ubuntu"/>
              <a:sym typeface="Ubuntu"/>
            </a:endParaRPr>
          </a:p>
          <a:p>
            <a:pPr marL="457200" marR="0" lvl="0" indent="-292100" algn="l" rtl="0">
              <a:lnSpc>
                <a:spcPct val="150000"/>
              </a:lnSpc>
              <a:spcBef>
                <a:spcPts val="1200"/>
              </a:spcBef>
              <a:spcAft>
                <a:spcPts val="0"/>
              </a:spcAft>
              <a:buClr>
                <a:srgbClr val="24A926"/>
              </a:buClr>
              <a:buSzPts val="1000"/>
              <a:buFont typeface="Ubuntu"/>
              <a:buChar char="●"/>
            </a:pPr>
            <a:r>
              <a:rPr lang="en-US" sz="1000" b="0" i="0" u="none" strike="noStrike" cap="none">
                <a:solidFill>
                  <a:srgbClr val="004F5B"/>
                </a:solidFill>
                <a:latin typeface="Ubuntu"/>
                <a:ea typeface="Ubuntu"/>
                <a:cs typeface="Ubuntu"/>
                <a:sym typeface="Ubuntu"/>
              </a:rPr>
              <a:t>No mortgage insurance requirement</a:t>
            </a:r>
            <a:endParaRPr sz="1000" b="0" i="0" u="none" strike="noStrike" cap="none">
              <a:solidFill>
                <a:srgbClr val="004F5B"/>
              </a:solidFill>
              <a:latin typeface="Ubuntu"/>
              <a:ea typeface="Ubuntu"/>
              <a:cs typeface="Ubuntu"/>
              <a:sym typeface="Ubuntu"/>
            </a:endParaRPr>
          </a:p>
          <a:p>
            <a:pPr marL="457200" marR="0" lvl="0" indent="-292100" algn="l" rtl="0">
              <a:lnSpc>
                <a:spcPct val="150000"/>
              </a:lnSpc>
              <a:spcBef>
                <a:spcPts val="1200"/>
              </a:spcBef>
              <a:spcAft>
                <a:spcPts val="0"/>
              </a:spcAft>
              <a:buClr>
                <a:srgbClr val="24A926"/>
              </a:buClr>
              <a:buSzPts val="1000"/>
              <a:buFont typeface="Ubuntu"/>
              <a:buChar char="●"/>
            </a:pPr>
            <a:r>
              <a:rPr lang="en-US" sz="1000" b="0" i="0" u="none" strike="noStrike" cap="none">
                <a:solidFill>
                  <a:srgbClr val="004F5B"/>
                </a:solidFill>
                <a:latin typeface="Ubuntu"/>
                <a:ea typeface="Ubuntu"/>
                <a:cs typeface="Ubuntu"/>
                <a:sym typeface="Ubuntu"/>
              </a:rPr>
              <a:t>Income and/or investible liquidity requirements to qualify</a:t>
            </a:r>
            <a:endParaRPr sz="1000" b="0" i="0" u="none" strike="noStrike" cap="none">
              <a:solidFill>
                <a:srgbClr val="004F5B"/>
              </a:solidFill>
              <a:latin typeface="Ubuntu"/>
              <a:ea typeface="Ubuntu"/>
              <a:cs typeface="Ubuntu"/>
              <a:sym typeface="Ubuntu"/>
            </a:endParaRPr>
          </a:p>
        </p:txBody>
      </p:sp>
      <p:sp>
        <p:nvSpPr>
          <p:cNvPr id="48" name="Google Shape;48;p22"/>
          <p:cNvSpPr/>
          <p:nvPr/>
        </p:nvSpPr>
        <p:spPr>
          <a:xfrm>
            <a:off x="75" y="4619625"/>
            <a:ext cx="9144000" cy="523800"/>
          </a:xfrm>
          <a:prstGeom prst="rect">
            <a:avLst/>
          </a:prstGeom>
          <a:solidFill>
            <a:srgbClr val="004F5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 name="Google Shape;49;p22"/>
          <p:cNvSpPr txBox="1"/>
          <p:nvPr/>
        </p:nvSpPr>
        <p:spPr>
          <a:xfrm>
            <a:off x="366025" y="252675"/>
            <a:ext cx="6321600" cy="440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200"/>
              <a:buFont typeface="Arial"/>
              <a:buNone/>
            </a:pPr>
            <a:r>
              <a:rPr lang="en-US" sz="2200" b="0" i="0" u="none" strike="noStrike" cap="none">
                <a:solidFill>
                  <a:srgbClr val="004F5B"/>
                </a:solidFill>
                <a:latin typeface="Ubuntu Light"/>
                <a:ea typeface="Ubuntu Light"/>
                <a:cs typeface="Ubuntu Light"/>
                <a:sym typeface="Ubuntu Light"/>
              </a:rPr>
              <a:t>Professional &amp; Premier Professional Loans</a:t>
            </a:r>
            <a:endParaRPr sz="2200" b="0" i="0" u="none" strike="noStrike" cap="none">
              <a:solidFill>
                <a:srgbClr val="004F5B"/>
              </a:solidFill>
              <a:latin typeface="Ubuntu Light"/>
              <a:ea typeface="Ubuntu Light"/>
              <a:cs typeface="Ubuntu Light"/>
              <a:sym typeface="Ubuntu Light"/>
            </a:endParaRPr>
          </a:p>
        </p:txBody>
      </p:sp>
      <p:cxnSp>
        <p:nvCxnSpPr>
          <p:cNvPr id="50" name="Google Shape;50;p22"/>
          <p:cNvCxnSpPr/>
          <p:nvPr/>
        </p:nvCxnSpPr>
        <p:spPr>
          <a:xfrm>
            <a:off x="456225" y="764425"/>
            <a:ext cx="8311500" cy="0"/>
          </a:xfrm>
          <a:prstGeom prst="straightConnector1">
            <a:avLst/>
          </a:prstGeom>
          <a:noFill/>
          <a:ln w="9525" cap="flat" cmpd="sng">
            <a:solidFill>
              <a:srgbClr val="004F5B"/>
            </a:solidFill>
            <a:prstDash val="solid"/>
            <a:round/>
            <a:headEnd type="none" w="sm" len="sm"/>
            <a:tailEnd type="none" w="sm" len="sm"/>
          </a:ln>
        </p:spPr>
      </p:cxnSp>
      <p:sp>
        <p:nvSpPr>
          <p:cNvPr id="51" name="Google Shape;51;p2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52" name="Google Shape;52;p22"/>
          <p:cNvSpPr txBox="1"/>
          <p:nvPr/>
        </p:nvSpPr>
        <p:spPr>
          <a:xfrm>
            <a:off x="557930" y="4742502"/>
            <a:ext cx="8528100" cy="278100"/>
          </a:xfrm>
          <a:prstGeom prst="rect">
            <a:avLst/>
          </a:prstGeom>
          <a:noFill/>
          <a:ln>
            <a:noFill/>
          </a:ln>
        </p:spPr>
        <p:txBody>
          <a:bodyPr spcFirstLastPara="1" wrap="square" lIns="0" tIns="0" rIns="0" bIns="0" anchor="t" anchorCtr="0">
            <a:noAutofit/>
          </a:bodyPr>
          <a:lstStyle/>
          <a:p>
            <a:pPr marL="0" marR="0" lvl="0" indent="0" algn="l" rtl="0">
              <a:lnSpc>
                <a:spcPct val="150000"/>
              </a:lnSpc>
              <a:spcBef>
                <a:spcPts val="0"/>
              </a:spcBef>
              <a:spcAft>
                <a:spcPts val="0"/>
              </a:spcAft>
              <a:buClr>
                <a:srgbClr val="000000"/>
              </a:buClr>
              <a:buSzPts val="600"/>
              <a:buFont typeface="Arial"/>
              <a:buNone/>
            </a:pPr>
            <a:r>
              <a:rPr lang="en-US" sz="700" b="0" i="0" u="none" strike="noStrike" cap="none">
                <a:solidFill>
                  <a:schemeClr val="lt1"/>
                </a:solidFill>
                <a:latin typeface="Ubuntu"/>
                <a:ea typeface="Ubuntu"/>
                <a:cs typeface="Ubuntu"/>
                <a:sym typeface="Ubuntu"/>
              </a:rPr>
              <a:t>Mortgages are subject to approval. Interest rates are subject to change without notice and are dependent on credit score. Certain conditions apply. This is not a commitment to lend or rate guarantee. </a:t>
            </a:r>
            <a:endParaRPr sz="1400" b="0" i="0" u="none" strike="noStrike" cap="none">
              <a:solidFill>
                <a:srgbClr val="000000"/>
              </a:solidFill>
              <a:latin typeface="Arial"/>
              <a:ea typeface="Arial"/>
              <a:cs typeface="Arial"/>
              <a:sym typeface="Arial"/>
            </a:endParaRPr>
          </a:p>
          <a:p>
            <a:pPr marL="0" lvl="0" indent="0" algn="l" rtl="0">
              <a:spcBef>
                <a:spcPts val="0"/>
              </a:spcBef>
              <a:spcAft>
                <a:spcPts val="0"/>
              </a:spcAft>
              <a:buClr>
                <a:schemeClr val="dk1"/>
              </a:buClr>
              <a:buSzPts val="600"/>
              <a:buFont typeface="Arial"/>
              <a:buNone/>
            </a:pPr>
            <a:r>
              <a:rPr lang="en-US" sz="700">
                <a:solidFill>
                  <a:schemeClr val="lt1"/>
                </a:solidFill>
                <a:latin typeface="Ubuntu"/>
                <a:ea typeface="Ubuntu"/>
                <a:cs typeface="Ubuntu"/>
                <a:sym typeface="Ubuntu"/>
              </a:rPr>
              <a:t>© 2025 Cadence Bank. All Rights Reserved. Member FDIC. NMLS # 410279</a:t>
            </a:r>
            <a:endParaRPr sz="700">
              <a:solidFill>
                <a:schemeClr val="dk1"/>
              </a:solidFill>
              <a:latin typeface="Ubuntu"/>
              <a:ea typeface="Ubuntu"/>
              <a:cs typeface="Ubuntu"/>
              <a:sym typeface="Ubuntu"/>
            </a:endParaRPr>
          </a:p>
          <a:p>
            <a:pPr marL="0" marR="0" lvl="0" indent="0" algn="l" rtl="0">
              <a:lnSpc>
                <a:spcPct val="100000"/>
              </a:lnSpc>
              <a:spcBef>
                <a:spcPts val="0"/>
              </a:spcBef>
              <a:spcAft>
                <a:spcPts val="0"/>
              </a:spcAft>
              <a:buClr>
                <a:srgbClr val="000000"/>
              </a:buClr>
              <a:buSzPts val="600"/>
              <a:buFont typeface="Arial"/>
              <a:buNone/>
            </a:pPr>
            <a:endParaRPr sz="700">
              <a:solidFill>
                <a:schemeClr val="lt1"/>
              </a:solidFill>
              <a:latin typeface="Ubuntu"/>
              <a:ea typeface="Ubuntu"/>
              <a:cs typeface="Ubuntu"/>
              <a:sym typeface="Ubuntu"/>
            </a:endParaRPr>
          </a:p>
        </p:txBody>
      </p:sp>
      <p:pic>
        <p:nvPicPr>
          <p:cNvPr id="53" name="Google Shape;53;p22"/>
          <p:cNvPicPr preferRelativeResize="0"/>
          <p:nvPr/>
        </p:nvPicPr>
        <p:blipFill rotWithShape="1">
          <a:blip r:embed="rId3">
            <a:alphaModFix/>
          </a:blip>
          <a:srcRect t="70891"/>
          <a:stretch/>
        </p:blipFill>
        <p:spPr>
          <a:xfrm>
            <a:off x="194529" y="4713690"/>
            <a:ext cx="282920" cy="315531"/>
          </a:xfrm>
          <a:prstGeom prst="rect">
            <a:avLst/>
          </a:prstGeom>
          <a:noFill/>
          <a:ln>
            <a:noFill/>
          </a:ln>
        </p:spPr>
      </p:pic>
      <p:pic>
        <p:nvPicPr>
          <p:cNvPr id="54" name="Google Shape;54;p22"/>
          <p:cNvPicPr preferRelativeResize="0"/>
          <p:nvPr/>
        </p:nvPicPr>
        <p:blipFill rotWithShape="1">
          <a:blip r:embed="rId4">
            <a:alphaModFix/>
          </a:blip>
          <a:srcRect/>
          <a:stretch/>
        </p:blipFill>
        <p:spPr>
          <a:xfrm>
            <a:off x="285546" y="217083"/>
            <a:ext cx="191904" cy="213229"/>
          </a:xfrm>
          <a:prstGeom prst="rect">
            <a:avLst/>
          </a:prstGeom>
          <a:noFill/>
          <a:ln>
            <a:noFill/>
          </a:ln>
        </p:spPr>
      </p:pic>
      <p:pic>
        <p:nvPicPr>
          <p:cNvPr id="55" name="Google Shape;55;p22"/>
          <p:cNvPicPr preferRelativeResize="0"/>
          <p:nvPr/>
        </p:nvPicPr>
        <p:blipFill rotWithShape="1">
          <a:blip r:embed="rId5">
            <a:alphaModFix/>
          </a:blip>
          <a:srcRect/>
          <a:stretch/>
        </p:blipFill>
        <p:spPr>
          <a:xfrm>
            <a:off x="7720517" y="253040"/>
            <a:ext cx="1073484" cy="354544"/>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56"/>
        <p:cNvGrpSpPr/>
        <p:nvPr/>
      </p:nvGrpSpPr>
      <p:grpSpPr>
        <a:xfrm>
          <a:off x="0" y="0"/>
          <a:ext cx="0" cy="0"/>
          <a:chOff x="0" y="0"/>
          <a:chExt cx="0" cy="0"/>
        </a:xfrm>
      </p:grpSpPr>
      <p:graphicFrame>
        <p:nvGraphicFramePr>
          <p:cNvPr id="57" name="Google Shape;57;p23"/>
          <p:cNvGraphicFramePr/>
          <p:nvPr/>
        </p:nvGraphicFramePr>
        <p:xfrm>
          <a:off x="456224" y="1316874"/>
          <a:ext cx="8311500" cy="2196625"/>
        </p:xfrm>
        <a:graphic>
          <a:graphicData uri="http://schemas.openxmlformats.org/drawingml/2006/table">
            <a:tbl>
              <a:tblPr firstRow="1">
                <a:noFill/>
                <a:tableStyleId>{5F4DE620-E8AB-40EF-81BF-E4FC5C45284E}</a:tableStyleId>
              </a:tblPr>
              <a:tblGrid>
                <a:gridCol w="2086925">
                  <a:extLst>
                    <a:ext uri="{9D8B030D-6E8A-4147-A177-3AD203B41FA5}">
                      <a16:colId xmlns:a16="http://schemas.microsoft.com/office/drawing/2014/main" val="20000"/>
                    </a:ext>
                  </a:extLst>
                </a:gridCol>
                <a:gridCol w="3140025">
                  <a:extLst>
                    <a:ext uri="{9D8B030D-6E8A-4147-A177-3AD203B41FA5}">
                      <a16:colId xmlns:a16="http://schemas.microsoft.com/office/drawing/2014/main" val="20001"/>
                    </a:ext>
                  </a:extLst>
                </a:gridCol>
                <a:gridCol w="3084550">
                  <a:extLst>
                    <a:ext uri="{9D8B030D-6E8A-4147-A177-3AD203B41FA5}">
                      <a16:colId xmlns:a16="http://schemas.microsoft.com/office/drawing/2014/main" val="20002"/>
                    </a:ext>
                  </a:extLst>
                </a:gridCol>
              </a:tblGrid>
              <a:tr h="347750">
                <a:tc>
                  <a:txBody>
                    <a:bodyPr/>
                    <a:lstStyle/>
                    <a:p>
                      <a:pPr marL="0" marR="0" lvl="0" indent="0" algn="ctr" rtl="0">
                        <a:lnSpc>
                          <a:spcPct val="114000"/>
                        </a:lnSpc>
                        <a:spcBef>
                          <a:spcPts val="0"/>
                        </a:spcBef>
                        <a:spcAft>
                          <a:spcPts val="0"/>
                        </a:spcAft>
                        <a:buClr>
                          <a:srgbClr val="006648"/>
                        </a:buClr>
                        <a:buSzPts val="1200"/>
                        <a:buFont typeface="Arial"/>
                        <a:buNone/>
                      </a:pPr>
                      <a:endParaRPr sz="1400" b="1" u="none" strike="noStrike" cap="none">
                        <a:solidFill>
                          <a:srgbClr val="FFFFFF"/>
                        </a:solidFill>
                        <a:latin typeface="Ubuntu"/>
                        <a:ea typeface="Ubuntu"/>
                        <a:cs typeface="Ubuntu"/>
                        <a:sym typeface="Ubuntu"/>
                      </a:endParaRPr>
                    </a:p>
                  </a:txBody>
                  <a:tcPr marL="45725" marR="45725" marT="45725" marB="45725" anchor="ctr">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D9D9D9"/>
                      </a:solidFill>
                      <a:prstDash val="solid"/>
                      <a:round/>
                      <a:headEnd type="none" w="sm" len="sm"/>
                      <a:tailEnd type="none" w="sm" len="sm"/>
                    </a:lnT>
                    <a:lnB w="9525" cap="flat" cmpd="sng">
                      <a:solidFill>
                        <a:srgbClr val="D9D9D9"/>
                      </a:solidFill>
                      <a:prstDash val="solid"/>
                      <a:round/>
                      <a:headEnd type="none" w="sm" len="sm"/>
                      <a:tailEnd type="none" w="sm" len="sm"/>
                    </a:lnB>
                  </a:tcPr>
                </a:tc>
                <a:tc>
                  <a:txBody>
                    <a:bodyPr/>
                    <a:lstStyle/>
                    <a:p>
                      <a:pPr marL="0" marR="0" lvl="0" indent="0" algn="ctr" rtl="0">
                        <a:lnSpc>
                          <a:spcPct val="114000"/>
                        </a:lnSpc>
                        <a:spcBef>
                          <a:spcPts val="0"/>
                        </a:spcBef>
                        <a:spcAft>
                          <a:spcPts val="0"/>
                        </a:spcAft>
                        <a:buClr>
                          <a:srgbClr val="006648"/>
                        </a:buClr>
                        <a:buSzPts val="1200"/>
                        <a:buFont typeface="Arial"/>
                        <a:buNone/>
                      </a:pPr>
                      <a:r>
                        <a:rPr lang="en-US" sz="1200" b="1" u="none" strike="noStrike" cap="none">
                          <a:solidFill>
                            <a:srgbClr val="FFFFFF"/>
                          </a:solidFill>
                          <a:latin typeface="Ubuntu"/>
                          <a:ea typeface="Ubuntu"/>
                          <a:cs typeface="Ubuntu"/>
                          <a:sym typeface="Ubuntu"/>
                        </a:rPr>
                        <a:t>Professional Loans</a:t>
                      </a:r>
                      <a:endParaRPr sz="1400" b="1" u="none" strike="noStrike" cap="none">
                        <a:solidFill>
                          <a:srgbClr val="FFFFFF"/>
                        </a:solidFill>
                        <a:latin typeface="Ubuntu"/>
                        <a:ea typeface="Ubuntu"/>
                        <a:cs typeface="Ubuntu"/>
                        <a:sym typeface="Ubuntu"/>
                      </a:endParaRPr>
                    </a:p>
                  </a:txBody>
                  <a:tcPr marL="45725" marR="45725" marT="45725" marB="45725" anchor="ctr">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D9D9D9"/>
                      </a:solidFill>
                      <a:prstDash val="solid"/>
                      <a:round/>
                      <a:headEnd type="none" w="sm" len="sm"/>
                      <a:tailEnd type="none" w="sm" len="sm"/>
                    </a:lnT>
                    <a:lnB w="9525" cap="flat" cmpd="sng">
                      <a:solidFill>
                        <a:srgbClr val="D9D9D9"/>
                      </a:solidFill>
                      <a:prstDash val="solid"/>
                      <a:round/>
                      <a:headEnd type="none" w="sm" len="sm"/>
                      <a:tailEnd type="none" w="sm" len="sm"/>
                    </a:lnB>
                    <a:solidFill>
                      <a:srgbClr val="24A926"/>
                    </a:solidFill>
                  </a:tcPr>
                </a:tc>
                <a:tc>
                  <a:txBody>
                    <a:bodyPr/>
                    <a:lstStyle/>
                    <a:p>
                      <a:pPr marL="0" marR="0" lvl="0" indent="0" algn="ctr" rtl="0">
                        <a:lnSpc>
                          <a:spcPct val="114000"/>
                        </a:lnSpc>
                        <a:spcBef>
                          <a:spcPts val="0"/>
                        </a:spcBef>
                        <a:spcAft>
                          <a:spcPts val="0"/>
                        </a:spcAft>
                        <a:buClr>
                          <a:srgbClr val="006648"/>
                        </a:buClr>
                        <a:buSzPts val="1200"/>
                        <a:buFont typeface="Arial"/>
                        <a:buNone/>
                      </a:pPr>
                      <a:r>
                        <a:rPr lang="en-US" sz="1200" b="1" u="none" strike="noStrike" cap="none">
                          <a:solidFill>
                            <a:srgbClr val="FFFFFF"/>
                          </a:solidFill>
                          <a:latin typeface="Ubuntu"/>
                          <a:ea typeface="Ubuntu"/>
                          <a:cs typeface="Ubuntu"/>
                          <a:sym typeface="Ubuntu"/>
                        </a:rPr>
                        <a:t>Premier Professional Loans</a:t>
                      </a:r>
                      <a:endParaRPr sz="1400" b="1" u="none" strike="noStrike" cap="none">
                        <a:solidFill>
                          <a:srgbClr val="FFFFFF"/>
                        </a:solidFill>
                        <a:latin typeface="Ubuntu"/>
                        <a:ea typeface="Ubuntu"/>
                        <a:cs typeface="Ubuntu"/>
                        <a:sym typeface="Ubuntu"/>
                      </a:endParaRPr>
                    </a:p>
                  </a:txBody>
                  <a:tcPr marL="45725" marR="45725" marT="45725" marB="45725" anchor="ctr">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D9D9D9"/>
                      </a:solidFill>
                      <a:prstDash val="solid"/>
                      <a:round/>
                      <a:headEnd type="none" w="sm" len="sm"/>
                      <a:tailEnd type="none" w="sm" len="sm"/>
                    </a:lnT>
                    <a:lnB w="9525" cap="flat" cmpd="sng">
                      <a:solidFill>
                        <a:srgbClr val="D9D9D9"/>
                      </a:solidFill>
                      <a:prstDash val="solid"/>
                      <a:round/>
                      <a:headEnd type="none" w="sm" len="sm"/>
                      <a:tailEnd type="none" w="sm" len="sm"/>
                    </a:lnB>
                    <a:solidFill>
                      <a:srgbClr val="004F5B"/>
                    </a:solidFill>
                  </a:tcPr>
                </a:tc>
                <a:extLst>
                  <a:ext uri="{0D108BD9-81ED-4DB2-BD59-A6C34878D82A}">
                    <a16:rowId xmlns:a16="http://schemas.microsoft.com/office/drawing/2014/main" val="10000"/>
                  </a:ext>
                </a:extLst>
              </a:tr>
              <a:tr h="630125">
                <a:tc>
                  <a:txBody>
                    <a:bodyPr/>
                    <a:lstStyle/>
                    <a:p>
                      <a:pPr marL="0" marR="0" lvl="0" indent="0" algn="l" rtl="0">
                        <a:lnSpc>
                          <a:spcPct val="114000"/>
                        </a:lnSpc>
                        <a:spcBef>
                          <a:spcPts val="0"/>
                        </a:spcBef>
                        <a:spcAft>
                          <a:spcPts val="0"/>
                        </a:spcAft>
                        <a:buClr>
                          <a:srgbClr val="222222"/>
                        </a:buClr>
                        <a:buSzPts val="1200"/>
                        <a:buFont typeface="Arial"/>
                        <a:buNone/>
                      </a:pPr>
                      <a:r>
                        <a:rPr lang="en-US" sz="1050" b="1" u="none" strike="noStrike" cap="none">
                          <a:solidFill>
                            <a:srgbClr val="004F5B"/>
                          </a:solidFill>
                          <a:latin typeface="Ubuntu"/>
                          <a:ea typeface="Ubuntu"/>
                          <a:cs typeface="Ubuntu"/>
                          <a:sym typeface="Ubuntu"/>
                        </a:rPr>
                        <a:t>Eligibility Opportunity 1</a:t>
                      </a:r>
                      <a:endParaRPr sz="1050" b="1" u="none" strike="noStrike" cap="none">
                        <a:solidFill>
                          <a:srgbClr val="004F5B"/>
                        </a:solidFill>
                        <a:latin typeface="Ubuntu"/>
                        <a:ea typeface="Ubuntu"/>
                        <a:cs typeface="Ubuntu"/>
                        <a:sym typeface="Ubuntu"/>
                      </a:endParaRPr>
                    </a:p>
                  </a:txBody>
                  <a:tcPr marL="66675" marR="66675" marT="66675" marB="66675" anchor="ctr">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D9D9D9"/>
                      </a:solidFill>
                      <a:prstDash val="solid"/>
                      <a:round/>
                      <a:headEnd type="none" w="sm" len="sm"/>
                      <a:tailEnd type="none" w="sm" len="sm"/>
                    </a:lnT>
                    <a:lnB w="9525" cap="flat" cmpd="sng">
                      <a:solidFill>
                        <a:srgbClr val="D9D9D9"/>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222222"/>
                        </a:buClr>
                        <a:buSzPts val="1200"/>
                        <a:buFont typeface="Arial"/>
                        <a:buNone/>
                      </a:pPr>
                      <a:r>
                        <a:rPr lang="en-US" sz="1000" u="none" strike="noStrike" cap="none">
                          <a:solidFill>
                            <a:srgbClr val="004F5B"/>
                          </a:solidFill>
                          <a:latin typeface="Ubuntu"/>
                          <a:ea typeface="Ubuntu"/>
                          <a:cs typeface="Ubuntu"/>
                          <a:sym typeface="Ubuntu"/>
                        </a:rPr>
                        <a:t>Annual income of at least $</a:t>
                      </a:r>
                      <a:r>
                        <a:rPr lang="en-US" sz="1000">
                          <a:solidFill>
                            <a:srgbClr val="004F5B"/>
                          </a:solidFill>
                          <a:latin typeface="Ubuntu"/>
                          <a:ea typeface="Ubuntu"/>
                          <a:cs typeface="Ubuntu"/>
                          <a:sym typeface="Ubuntu"/>
                        </a:rPr>
                        <a:t>300</a:t>
                      </a:r>
                      <a:r>
                        <a:rPr lang="en-US" sz="1000" u="none" strike="noStrike" cap="none">
                          <a:solidFill>
                            <a:srgbClr val="004F5B"/>
                          </a:solidFill>
                          <a:latin typeface="Ubuntu"/>
                          <a:ea typeface="Ubuntu"/>
                          <a:cs typeface="Ubuntu"/>
                          <a:sym typeface="Ubuntu"/>
                        </a:rPr>
                        <a:t>,000 </a:t>
                      </a:r>
                      <a:r>
                        <a:rPr lang="en-US" sz="1000" b="1" u="none" strike="noStrike" cap="none">
                          <a:solidFill>
                            <a:srgbClr val="004F5B"/>
                          </a:solidFill>
                          <a:latin typeface="Ubuntu"/>
                          <a:ea typeface="Ubuntu"/>
                          <a:cs typeface="Ubuntu"/>
                          <a:sym typeface="Ubuntu"/>
                        </a:rPr>
                        <a:t>AND</a:t>
                      </a:r>
                      <a:r>
                        <a:rPr lang="en-US" sz="1000" u="none" strike="noStrike" cap="none">
                          <a:solidFill>
                            <a:srgbClr val="004F5B"/>
                          </a:solidFill>
                          <a:latin typeface="Ubuntu"/>
                          <a:ea typeface="Ubuntu"/>
                          <a:cs typeface="Ubuntu"/>
                          <a:sym typeface="Ubuntu"/>
                        </a:rPr>
                        <a:t> </a:t>
                      </a:r>
                      <a:endParaRPr sz="1000" u="none" strike="noStrike" cap="none">
                        <a:solidFill>
                          <a:srgbClr val="004F5B"/>
                        </a:solidFill>
                        <a:latin typeface="Ubuntu"/>
                        <a:ea typeface="Ubuntu"/>
                        <a:cs typeface="Ubuntu"/>
                        <a:sym typeface="Ubuntu"/>
                      </a:endParaRPr>
                    </a:p>
                    <a:p>
                      <a:pPr marL="0" marR="0" lvl="0" indent="0" algn="ctr" rtl="0">
                        <a:lnSpc>
                          <a:spcPct val="100000"/>
                        </a:lnSpc>
                        <a:spcBef>
                          <a:spcPts val="0"/>
                        </a:spcBef>
                        <a:spcAft>
                          <a:spcPts val="0"/>
                        </a:spcAft>
                        <a:buClr>
                          <a:srgbClr val="222222"/>
                        </a:buClr>
                        <a:buSzPts val="1200"/>
                        <a:buFont typeface="Arial"/>
                        <a:buNone/>
                      </a:pPr>
                      <a:r>
                        <a:rPr lang="en-US" sz="1000" u="none" strike="noStrike" cap="none">
                          <a:solidFill>
                            <a:srgbClr val="004F5B"/>
                          </a:solidFill>
                          <a:latin typeface="Ubuntu"/>
                          <a:ea typeface="Ubuntu"/>
                          <a:cs typeface="Ubuntu"/>
                          <a:sym typeface="Ubuntu"/>
                        </a:rPr>
                        <a:t>investible liquidity* of $</a:t>
                      </a:r>
                      <a:r>
                        <a:rPr lang="en-US" sz="1000">
                          <a:solidFill>
                            <a:srgbClr val="004F5B"/>
                          </a:solidFill>
                          <a:latin typeface="Ubuntu"/>
                          <a:ea typeface="Ubuntu"/>
                          <a:cs typeface="Ubuntu"/>
                          <a:sym typeface="Ubuntu"/>
                        </a:rPr>
                        <a:t>10</a:t>
                      </a:r>
                      <a:r>
                        <a:rPr lang="en-US" sz="1000" u="none" strike="noStrike" cap="none">
                          <a:solidFill>
                            <a:srgbClr val="004F5B"/>
                          </a:solidFill>
                          <a:latin typeface="Ubuntu"/>
                          <a:ea typeface="Ubuntu"/>
                          <a:cs typeface="Ubuntu"/>
                          <a:sym typeface="Ubuntu"/>
                        </a:rPr>
                        <a:t>0,000 or greater</a:t>
                      </a:r>
                      <a:endParaRPr sz="1000" u="none" strike="noStrike" cap="none">
                        <a:solidFill>
                          <a:srgbClr val="004F5B"/>
                        </a:solidFill>
                        <a:latin typeface="Ubuntu"/>
                        <a:ea typeface="Ubuntu"/>
                        <a:cs typeface="Ubuntu"/>
                        <a:sym typeface="Ubuntu"/>
                      </a:endParaRPr>
                    </a:p>
                  </a:txBody>
                  <a:tcPr marL="66675" marR="66675" marT="66675" marB="66675" anchor="ctr">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D9D9D9"/>
                      </a:solidFill>
                      <a:prstDash val="solid"/>
                      <a:round/>
                      <a:headEnd type="none" w="sm" len="sm"/>
                      <a:tailEnd type="none" w="sm" len="sm"/>
                    </a:lnT>
                    <a:lnB w="9525" cap="flat" cmpd="sng">
                      <a:solidFill>
                        <a:srgbClr val="D9D9D9"/>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222222"/>
                        </a:buClr>
                        <a:buSzPts val="1200"/>
                        <a:buFont typeface="Arial"/>
                        <a:buNone/>
                      </a:pPr>
                      <a:r>
                        <a:rPr lang="en-US" sz="1000" u="none" strike="noStrike" cap="none">
                          <a:solidFill>
                            <a:srgbClr val="004F5B"/>
                          </a:solidFill>
                          <a:latin typeface="Ubuntu"/>
                          <a:ea typeface="Ubuntu"/>
                          <a:cs typeface="Ubuntu"/>
                          <a:sym typeface="Ubuntu"/>
                        </a:rPr>
                        <a:t>Annual income of at least $500,000 </a:t>
                      </a:r>
                      <a:r>
                        <a:rPr lang="en-US" sz="1000" b="1" u="none" strike="noStrike" cap="none">
                          <a:solidFill>
                            <a:srgbClr val="004F5B"/>
                          </a:solidFill>
                          <a:latin typeface="Ubuntu"/>
                          <a:ea typeface="Ubuntu"/>
                          <a:cs typeface="Ubuntu"/>
                          <a:sym typeface="Ubuntu"/>
                        </a:rPr>
                        <a:t>AND</a:t>
                      </a:r>
                      <a:r>
                        <a:rPr lang="en-US" sz="1000" u="none" strike="noStrike" cap="none">
                          <a:solidFill>
                            <a:srgbClr val="004F5B"/>
                          </a:solidFill>
                          <a:latin typeface="Ubuntu"/>
                          <a:ea typeface="Ubuntu"/>
                          <a:cs typeface="Ubuntu"/>
                          <a:sym typeface="Ubuntu"/>
                        </a:rPr>
                        <a:t> investible liquidity of $250,000 or greater</a:t>
                      </a:r>
                      <a:endParaRPr sz="1000" u="none" strike="noStrike" cap="none">
                        <a:solidFill>
                          <a:srgbClr val="004F5B"/>
                        </a:solidFill>
                        <a:latin typeface="Ubuntu"/>
                        <a:ea typeface="Ubuntu"/>
                        <a:cs typeface="Ubuntu"/>
                        <a:sym typeface="Ubuntu"/>
                      </a:endParaRPr>
                    </a:p>
                  </a:txBody>
                  <a:tcPr marL="66675" marR="66675" marT="66675" marB="66675" anchor="ctr">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D9D9D9"/>
                      </a:solidFill>
                      <a:prstDash val="solid"/>
                      <a:round/>
                      <a:headEnd type="none" w="sm" len="sm"/>
                      <a:tailEnd type="none" w="sm" len="sm"/>
                    </a:lnT>
                    <a:lnB w="9525" cap="flat" cmpd="sng">
                      <a:solidFill>
                        <a:srgbClr val="D9D9D9"/>
                      </a:solidFill>
                      <a:prstDash val="solid"/>
                      <a:round/>
                      <a:headEnd type="none" w="sm" len="sm"/>
                      <a:tailEnd type="none" w="sm" len="sm"/>
                    </a:lnB>
                    <a:solidFill>
                      <a:srgbClr val="F3F3F3"/>
                    </a:solidFill>
                  </a:tcPr>
                </a:tc>
                <a:extLst>
                  <a:ext uri="{0D108BD9-81ED-4DB2-BD59-A6C34878D82A}">
                    <a16:rowId xmlns:a16="http://schemas.microsoft.com/office/drawing/2014/main" val="10001"/>
                  </a:ext>
                </a:extLst>
              </a:tr>
              <a:tr h="475800">
                <a:tc>
                  <a:txBody>
                    <a:bodyPr/>
                    <a:lstStyle/>
                    <a:p>
                      <a:pPr marL="0" marR="0" lvl="0" indent="0" algn="l" rtl="0">
                        <a:lnSpc>
                          <a:spcPct val="114000"/>
                        </a:lnSpc>
                        <a:spcBef>
                          <a:spcPts val="0"/>
                        </a:spcBef>
                        <a:spcAft>
                          <a:spcPts val="0"/>
                        </a:spcAft>
                        <a:buClr>
                          <a:srgbClr val="222222"/>
                        </a:buClr>
                        <a:buSzPts val="1200"/>
                        <a:buFont typeface="Arial"/>
                        <a:buNone/>
                      </a:pPr>
                      <a:r>
                        <a:rPr lang="en-US" sz="1050" b="1" u="none" strike="noStrike" cap="none">
                          <a:solidFill>
                            <a:srgbClr val="004F5B"/>
                          </a:solidFill>
                          <a:latin typeface="Ubuntu"/>
                          <a:ea typeface="Ubuntu"/>
                          <a:cs typeface="Ubuntu"/>
                          <a:sym typeface="Ubuntu"/>
                        </a:rPr>
                        <a:t>Eligibility Opportunity 2</a:t>
                      </a:r>
                      <a:endParaRPr sz="1050" b="1" u="none" strike="noStrike" cap="none">
                        <a:solidFill>
                          <a:srgbClr val="004F5B"/>
                        </a:solidFill>
                        <a:latin typeface="Ubuntu"/>
                        <a:ea typeface="Ubuntu"/>
                        <a:cs typeface="Ubuntu"/>
                        <a:sym typeface="Ubuntu"/>
                      </a:endParaRPr>
                    </a:p>
                  </a:txBody>
                  <a:tcPr marL="66675" marR="66675" marT="66675" marB="66675" anchor="ctr">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D9D9D9"/>
                      </a:solidFill>
                      <a:prstDash val="solid"/>
                      <a:round/>
                      <a:headEnd type="none" w="sm" len="sm"/>
                      <a:tailEnd type="none" w="sm" len="sm"/>
                    </a:lnT>
                    <a:lnB w="9525" cap="flat" cmpd="sng">
                      <a:solidFill>
                        <a:srgbClr val="D9D9D9"/>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222222"/>
                        </a:buClr>
                        <a:buSzPts val="1200"/>
                        <a:buFont typeface="Arial"/>
                        <a:buNone/>
                      </a:pPr>
                      <a:r>
                        <a:rPr lang="en-US" sz="1000" u="none" strike="noStrike" cap="none">
                          <a:solidFill>
                            <a:srgbClr val="004F5B"/>
                          </a:solidFill>
                          <a:latin typeface="Ubuntu"/>
                          <a:ea typeface="Ubuntu"/>
                          <a:cs typeface="Ubuntu"/>
                          <a:sym typeface="Ubuntu"/>
                        </a:rPr>
                        <a:t>Investible liquidity of $500,000 or greater</a:t>
                      </a:r>
                      <a:endParaRPr sz="1000" u="none" strike="noStrike" cap="none">
                        <a:solidFill>
                          <a:srgbClr val="004F5B"/>
                        </a:solidFill>
                        <a:latin typeface="Ubuntu"/>
                        <a:ea typeface="Ubuntu"/>
                        <a:cs typeface="Ubuntu"/>
                        <a:sym typeface="Ubuntu"/>
                      </a:endParaRPr>
                    </a:p>
                  </a:txBody>
                  <a:tcPr marL="66675" marR="66675" marT="66675" marB="66675" anchor="ctr">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D9D9D9"/>
                      </a:solidFill>
                      <a:prstDash val="solid"/>
                      <a:round/>
                      <a:headEnd type="none" w="sm" len="sm"/>
                      <a:tailEnd type="none" w="sm" len="sm"/>
                    </a:lnT>
                    <a:lnB w="9525" cap="flat" cmpd="sng">
                      <a:solidFill>
                        <a:srgbClr val="D9D9D9"/>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222222"/>
                        </a:buClr>
                        <a:buSzPts val="1200"/>
                        <a:buFont typeface="Arial"/>
                        <a:buNone/>
                      </a:pPr>
                      <a:r>
                        <a:rPr lang="en-US" sz="1000" u="none" strike="noStrike" cap="none">
                          <a:solidFill>
                            <a:srgbClr val="004F5B"/>
                          </a:solidFill>
                          <a:latin typeface="Ubuntu"/>
                          <a:ea typeface="Ubuntu"/>
                          <a:cs typeface="Ubuntu"/>
                          <a:sym typeface="Ubuntu"/>
                        </a:rPr>
                        <a:t>Investible liquidity of $1,000,000 or greater</a:t>
                      </a:r>
                      <a:endParaRPr sz="1000" u="none" strike="noStrike" cap="none">
                        <a:solidFill>
                          <a:srgbClr val="004F5B"/>
                        </a:solidFill>
                        <a:latin typeface="Ubuntu"/>
                        <a:ea typeface="Ubuntu"/>
                        <a:cs typeface="Ubuntu"/>
                        <a:sym typeface="Ubuntu"/>
                      </a:endParaRPr>
                    </a:p>
                  </a:txBody>
                  <a:tcPr marL="66675" marR="66675" marT="66675" marB="66675" anchor="ctr">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D9D9D9"/>
                      </a:solidFill>
                      <a:prstDash val="solid"/>
                      <a:round/>
                      <a:headEnd type="none" w="sm" len="sm"/>
                      <a:tailEnd type="none" w="sm" len="sm"/>
                    </a:lnT>
                    <a:lnB w="9525" cap="flat" cmpd="sng">
                      <a:solidFill>
                        <a:srgbClr val="D9D9D9"/>
                      </a:solidFill>
                      <a:prstDash val="solid"/>
                      <a:round/>
                      <a:headEnd type="none" w="sm" len="sm"/>
                      <a:tailEnd type="none" w="sm" len="sm"/>
                    </a:lnB>
                    <a:solidFill>
                      <a:srgbClr val="F3F3F3"/>
                    </a:solidFill>
                  </a:tcPr>
                </a:tc>
                <a:extLst>
                  <a:ext uri="{0D108BD9-81ED-4DB2-BD59-A6C34878D82A}">
                    <a16:rowId xmlns:a16="http://schemas.microsoft.com/office/drawing/2014/main" val="10002"/>
                  </a:ext>
                </a:extLst>
              </a:tr>
              <a:tr h="475800">
                <a:tc>
                  <a:txBody>
                    <a:bodyPr/>
                    <a:lstStyle/>
                    <a:p>
                      <a:pPr marL="0" marR="0" lvl="0" indent="0" algn="l" rtl="0">
                        <a:lnSpc>
                          <a:spcPct val="114000"/>
                        </a:lnSpc>
                        <a:spcBef>
                          <a:spcPts val="0"/>
                        </a:spcBef>
                        <a:spcAft>
                          <a:spcPts val="0"/>
                        </a:spcAft>
                        <a:buClr>
                          <a:srgbClr val="222222"/>
                        </a:buClr>
                        <a:buSzPts val="1200"/>
                        <a:buFont typeface="Arial"/>
                        <a:buNone/>
                      </a:pPr>
                      <a:r>
                        <a:rPr lang="en-US" sz="1050" b="1" u="none" strike="noStrike" cap="none">
                          <a:solidFill>
                            <a:srgbClr val="004F5B"/>
                          </a:solidFill>
                          <a:latin typeface="Ubuntu"/>
                          <a:ea typeface="Ubuntu"/>
                          <a:cs typeface="Ubuntu"/>
                          <a:sym typeface="Ubuntu"/>
                        </a:rPr>
                        <a:t>Loan Amounts</a:t>
                      </a:r>
                      <a:endParaRPr sz="1050" b="1" u="none" strike="noStrike" cap="none">
                        <a:solidFill>
                          <a:srgbClr val="004F5B"/>
                        </a:solidFill>
                        <a:latin typeface="Ubuntu"/>
                        <a:ea typeface="Ubuntu"/>
                        <a:cs typeface="Ubuntu"/>
                        <a:sym typeface="Ubuntu"/>
                      </a:endParaRPr>
                    </a:p>
                  </a:txBody>
                  <a:tcPr marL="66675" marR="66675" marT="66675" marB="66675" anchor="ctr">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D9D9D9"/>
                      </a:solidFill>
                      <a:prstDash val="solid"/>
                      <a:round/>
                      <a:headEnd type="none" w="sm" len="sm"/>
                      <a:tailEnd type="none" w="sm" len="sm"/>
                    </a:lnT>
                    <a:lnB w="9525" cap="flat" cmpd="sng">
                      <a:solidFill>
                        <a:srgbClr val="D9D9D9"/>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222222"/>
                        </a:buClr>
                        <a:buSzPts val="1200"/>
                        <a:buFont typeface="Arial"/>
                        <a:buNone/>
                      </a:pPr>
                      <a:r>
                        <a:rPr lang="en-US" sz="1000" u="none" strike="noStrike" cap="none">
                          <a:solidFill>
                            <a:srgbClr val="004F5B"/>
                          </a:solidFill>
                          <a:latin typeface="Ubuntu"/>
                          <a:ea typeface="Ubuntu"/>
                          <a:cs typeface="Ubuntu"/>
                          <a:sym typeface="Ubuntu"/>
                        </a:rPr>
                        <a:t>Up to $750,000 at 100% LTV </a:t>
                      </a:r>
                      <a:endParaRPr sz="1400" u="none" strike="noStrike" cap="none"/>
                    </a:p>
                    <a:p>
                      <a:pPr marL="0" marR="0" lvl="0" indent="0" algn="ctr" rtl="0">
                        <a:lnSpc>
                          <a:spcPct val="100000"/>
                        </a:lnSpc>
                        <a:spcBef>
                          <a:spcPts val="0"/>
                        </a:spcBef>
                        <a:spcAft>
                          <a:spcPts val="0"/>
                        </a:spcAft>
                        <a:buClr>
                          <a:srgbClr val="222222"/>
                        </a:buClr>
                        <a:buSzPts val="1200"/>
                        <a:buFont typeface="Arial"/>
                        <a:buNone/>
                      </a:pPr>
                      <a:r>
                        <a:rPr lang="en-US" sz="1000" u="none" strike="noStrike" cap="none">
                          <a:solidFill>
                            <a:srgbClr val="004F5B"/>
                          </a:solidFill>
                          <a:latin typeface="Ubuntu"/>
                          <a:ea typeface="Ubuntu"/>
                          <a:cs typeface="Ubuntu"/>
                          <a:sym typeface="Ubuntu"/>
                        </a:rPr>
                        <a:t>on primary residence</a:t>
                      </a:r>
                      <a:endParaRPr sz="1000" u="none" strike="noStrike" cap="none">
                        <a:solidFill>
                          <a:srgbClr val="004F5B"/>
                        </a:solidFill>
                        <a:latin typeface="Ubuntu"/>
                        <a:ea typeface="Ubuntu"/>
                        <a:cs typeface="Ubuntu"/>
                        <a:sym typeface="Ubuntu"/>
                      </a:endParaRPr>
                    </a:p>
                    <a:p>
                      <a:pPr marL="0" marR="0" lvl="0" indent="0" algn="ctr" rtl="0">
                        <a:lnSpc>
                          <a:spcPct val="100000"/>
                        </a:lnSpc>
                        <a:spcBef>
                          <a:spcPts val="0"/>
                        </a:spcBef>
                        <a:spcAft>
                          <a:spcPts val="0"/>
                        </a:spcAft>
                        <a:buClr>
                          <a:srgbClr val="222222"/>
                        </a:buClr>
                        <a:buSzPts val="1200"/>
                        <a:buFont typeface="Arial"/>
                        <a:buNone/>
                      </a:pPr>
                      <a:endParaRPr sz="1000" u="none" strike="noStrike" cap="none">
                        <a:solidFill>
                          <a:srgbClr val="004F5B"/>
                        </a:solidFill>
                        <a:latin typeface="Ubuntu"/>
                        <a:ea typeface="Ubuntu"/>
                        <a:cs typeface="Ubuntu"/>
                        <a:sym typeface="Ubuntu"/>
                      </a:endParaRPr>
                    </a:p>
                    <a:p>
                      <a:pPr marL="0" marR="0" lvl="0" indent="0" algn="ctr" rtl="0">
                        <a:lnSpc>
                          <a:spcPct val="100000"/>
                        </a:lnSpc>
                        <a:spcBef>
                          <a:spcPts val="0"/>
                        </a:spcBef>
                        <a:spcAft>
                          <a:spcPts val="0"/>
                        </a:spcAft>
                        <a:buClr>
                          <a:srgbClr val="222222"/>
                        </a:buClr>
                        <a:buSzPts val="1200"/>
                        <a:buFont typeface="Arial"/>
                        <a:buNone/>
                      </a:pPr>
                      <a:r>
                        <a:rPr lang="en-US" sz="1000" u="none" strike="noStrike" cap="none">
                          <a:solidFill>
                            <a:srgbClr val="004F5B"/>
                          </a:solidFill>
                          <a:latin typeface="Ubuntu"/>
                          <a:ea typeface="Ubuntu"/>
                          <a:cs typeface="Ubuntu"/>
                          <a:sym typeface="Ubuntu"/>
                        </a:rPr>
                        <a:t>Higher loan amounts with lower LTVs available</a:t>
                      </a:r>
                      <a:endParaRPr sz="1000" u="none" strike="noStrike" cap="none">
                        <a:solidFill>
                          <a:srgbClr val="004F5B"/>
                        </a:solidFill>
                        <a:latin typeface="Ubuntu"/>
                        <a:ea typeface="Ubuntu"/>
                        <a:cs typeface="Ubuntu"/>
                        <a:sym typeface="Ubuntu"/>
                      </a:endParaRPr>
                    </a:p>
                  </a:txBody>
                  <a:tcPr marL="66675" marR="66675" marT="66675" marB="66675" anchor="ctr">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D9D9D9"/>
                      </a:solidFill>
                      <a:prstDash val="solid"/>
                      <a:round/>
                      <a:headEnd type="none" w="sm" len="sm"/>
                      <a:tailEnd type="none" w="sm" len="sm"/>
                    </a:lnT>
                    <a:lnB w="9525" cap="flat" cmpd="sng">
                      <a:solidFill>
                        <a:srgbClr val="D9D9D9"/>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222222"/>
                        </a:buClr>
                        <a:buSzPts val="1200"/>
                        <a:buFont typeface="Arial"/>
                        <a:buNone/>
                      </a:pPr>
                      <a:r>
                        <a:rPr lang="en-US" sz="1000" u="none" strike="noStrike" cap="none">
                          <a:solidFill>
                            <a:srgbClr val="004F5B"/>
                          </a:solidFill>
                          <a:latin typeface="Ubuntu"/>
                          <a:ea typeface="Ubuntu"/>
                          <a:cs typeface="Ubuntu"/>
                          <a:sym typeface="Ubuntu"/>
                        </a:rPr>
                        <a:t>Up to $1,500,000 at 100% LTV </a:t>
                      </a:r>
                      <a:endParaRPr sz="1400" u="none" strike="noStrike" cap="none"/>
                    </a:p>
                    <a:p>
                      <a:pPr marL="0" marR="0" lvl="0" indent="0" algn="ctr" rtl="0">
                        <a:lnSpc>
                          <a:spcPct val="100000"/>
                        </a:lnSpc>
                        <a:spcBef>
                          <a:spcPts val="0"/>
                        </a:spcBef>
                        <a:spcAft>
                          <a:spcPts val="0"/>
                        </a:spcAft>
                        <a:buClr>
                          <a:srgbClr val="222222"/>
                        </a:buClr>
                        <a:buSzPts val="1200"/>
                        <a:buFont typeface="Arial"/>
                        <a:buNone/>
                      </a:pPr>
                      <a:r>
                        <a:rPr lang="en-US" sz="1000" u="none" strike="noStrike" cap="none">
                          <a:solidFill>
                            <a:srgbClr val="004F5B"/>
                          </a:solidFill>
                          <a:latin typeface="Ubuntu"/>
                          <a:ea typeface="Ubuntu"/>
                          <a:cs typeface="Ubuntu"/>
                          <a:sym typeface="Ubuntu"/>
                        </a:rPr>
                        <a:t>on primary residence</a:t>
                      </a:r>
                      <a:endParaRPr sz="1000" u="none" strike="noStrike" cap="none">
                        <a:solidFill>
                          <a:srgbClr val="004F5B"/>
                        </a:solidFill>
                        <a:latin typeface="Ubuntu"/>
                        <a:ea typeface="Ubuntu"/>
                        <a:cs typeface="Ubuntu"/>
                        <a:sym typeface="Ubuntu"/>
                      </a:endParaRPr>
                    </a:p>
                    <a:p>
                      <a:pPr marL="0" marR="0" lvl="0" indent="0" algn="ctr" rtl="0">
                        <a:lnSpc>
                          <a:spcPct val="100000"/>
                        </a:lnSpc>
                        <a:spcBef>
                          <a:spcPts val="0"/>
                        </a:spcBef>
                        <a:spcAft>
                          <a:spcPts val="0"/>
                        </a:spcAft>
                        <a:buClr>
                          <a:srgbClr val="222222"/>
                        </a:buClr>
                        <a:buSzPts val="1200"/>
                        <a:buFont typeface="Arial"/>
                        <a:buNone/>
                      </a:pPr>
                      <a:endParaRPr sz="1000" u="none" strike="noStrike" cap="none">
                        <a:solidFill>
                          <a:srgbClr val="004F5B"/>
                        </a:solidFill>
                        <a:latin typeface="Ubuntu"/>
                        <a:ea typeface="Ubuntu"/>
                        <a:cs typeface="Ubuntu"/>
                        <a:sym typeface="Ubuntu"/>
                      </a:endParaRPr>
                    </a:p>
                    <a:p>
                      <a:pPr marL="0" marR="0" lvl="0" indent="0" algn="ctr" rtl="0">
                        <a:lnSpc>
                          <a:spcPct val="100000"/>
                        </a:lnSpc>
                        <a:spcBef>
                          <a:spcPts val="0"/>
                        </a:spcBef>
                        <a:spcAft>
                          <a:spcPts val="0"/>
                        </a:spcAft>
                        <a:buClr>
                          <a:srgbClr val="222222"/>
                        </a:buClr>
                        <a:buSzPts val="1200"/>
                        <a:buFont typeface="Arial"/>
                        <a:buNone/>
                      </a:pPr>
                      <a:r>
                        <a:rPr lang="en-US" sz="1000" u="none" strike="noStrike" cap="none">
                          <a:solidFill>
                            <a:srgbClr val="004F5B"/>
                          </a:solidFill>
                          <a:latin typeface="Ubuntu"/>
                          <a:ea typeface="Ubuntu"/>
                          <a:cs typeface="Ubuntu"/>
                          <a:sym typeface="Ubuntu"/>
                        </a:rPr>
                        <a:t>Higher loan amounts with lower LTVs available</a:t>
                      </a:r>
                      <a:endParaRPr sz="1000" u="none" strike="noStrike" cap="none">
                        <a:solidFill>
                          <a:srgbClr val="004F5B"/>
                        </a:solidFill>
                        <a:latin typeface="Ubuntu"/>
                        <a:ea typeface="Ubuntu"/>
                        <a:cs typeface="Ubuntu"/>
                        <a:sym typeface="Ubuntu"/>
                      </a:endParaRPr>
                    </a:p>
                  </a:txBody>
                  <a:tcPr marL="66675" marR="66675" marT="66675" marB="66675" anchor="ctr">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D9D9D9"/>
                      </a:solidFill>
                      <a:prstDash val="solid"/>
                      <a:round/>
                      <a:headEnd type="none" w="sm" len="sm"/>
                      <a:tailEnd type="none" w="sm" len="sm"/>
                    </a:lnT>
                    <a:lnB w="9525" cap="flat" cmpd="sng">
                      <a:solidFill>
                        <a:srgbClr val="D9D9D9"/>
                      </a:solidFill>
                      <a:prstDash val="solid"/>
                      <a:round/>
                      <a:headEnd type="none" w="sm" len="sm"/>
                      <a:tailEnd type="none" w="sm" len="sm"/>
                    </a:lnB>
                    <a:solidFill>
                      <a:srgbClr val="F3F3F3"/>
                    </a:solidFill>
                  </a:tcPr>
                </a:tc>
                <a:extLst>
                  <a:ext uri="{0D108BD9-81ED-4DB2-BD59-A6C34878D82A}">
                    <a16:rowId xmlns:a16="http://schemas.microsoft.com/office/drawing/2014/main" val="10003"/>
                  </a:ext>
                </a:extLst>
              </a:tr>
            </a:tbl>
          </a:graphicData>
        </a:graphic>
      </p:graphicFrame>
      <p:sp>
        <p:nvSpPr>
          <p:cNvPr id="58" name="Google Shape;58;p23"/>
          <p:cNvSpPr/>
          <p:nvPr/>
        </p:nvSpPr>
        <p:spPr>
          <a:xfrm>
            <a:off x="75" y="4619625"/>
            <a:ext cx="9144000" cy="523800"/>
          </a:xfrm>
          <a:prstGeom prst="rect">
            <a:avLst/>
          </a:prstGeom>
          <a:solidFill>
            <a:srgbClr val="004F5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59" name="Google Shape;59;p23"/>
          <p:cNvGrpSpPr/>
          <p:nvPr/>
        </p:nvGrpSpPr>
        <p:grpSpPr>
          <a:xfrm>
            <a:off x="329714" y="222598"/>
            <a:ext cx="7751711" cy="470777"/>
            <a:chOff x="329714" y="222598"/>
            <a:chExt cx="7751711" cy="470777"/>
          </a:xfrm>
        </p:grpSpPr>
        <p:sp>
          <p:nvSpPr>
            <p:cNvPr id="60" name="Google Shape;60;p23"/>
            <p:cNvSpPr txBox="1"/>
            <p:nvPr/>
          </p:nvSpPr>
          <p:spPr>
            <a:xfrm>
              <a:off x="366025" y="252675"/>
              <a:ext cx="7715400" cy="440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200"/>
                <a:buFont typeface="Arial"/>
                <a:buNone/>
              </a:pPr>
              <a:r>
                <a:rPr lang="en-US" sz="1650" b="0" i="0" u="none" strike="noStrike" cap="none">
                  <a:solidFill>
                    <a:srgbClr val="004F5B"/>
                  </a:solidFill>
                  <a:latin typeface="Ubuntu Light"/>
                  <a:ea typeface="Ubuntu Light"/>
                  <a:cs typeface="Ubuntu Light"/>
                  <a:sym typeface="Ubuntu Light"/>
                </a:rPr>
                <a:t>Professional &amp; Premier Professional Eligibility Opportunities &amp; Loan Amounts</a:t>
              </a:r>
              <a:endParaRPr sz="1650" b="0" i="0" u="none" strike="noStrike" cap="none">
                <a:solidFill>
                  <a:srgbClr val="004F5B"/>
                </a:solidFill>
                <a:latin typeface="Ubuntu Light"/>
                <a:ea typeface="Ubuntu Light"/>
                <a:cs typeface="Ubuntu Light"/>
                <a:sym typeface="Ubuntu Light"/>
              </a:endParaRPr>
            </a:p>
          </p:txBody>
        </p:sp>
        <p:pic>
          <p:nvPicPr>
            <p:cNvPr id="61" name="Google Shape;61;p23"/>
            <p:cNvPicPr preferRelativeResize="0"/>
            <p:nvPr/>
          </p:nvPicPr>
          <p:blipFill rotWithShape="1">
            <a:blip r:embed="rId2">
              <a:alphaModFix/>
            </a:blip>
            <a:srcRect/>
            <a:stretch/>
          </p:blipFill>
          <p:spPr>
            <a:xfrm>
              <a:off x="329714" y="222598"/>
              <a:ext cx="147736" cy="164153"/>
            </a:xfrm>
            <a:prstGeom prst="rect">
              <a:avLst/>
            </a:prstGeom>
            <a:noFill/>
            <a:ln>
              <a:noFill/>
            </a:ln>
          </p:spPr>
        </p:pic>
      </p:grpSp>
      <p:cxnSp>
        <p:nvCxnSpPr>
          <p:cNvPr id="62" name="Google Shape;62;p23"/>
          <p:cNvCxnSpPr/>
          <p:nvPr/>
        </p:nvCxnSpPr>
        <p:spPr>
          <a:xfrm>
            <a:off x="456225" y="764425"/>
            <a:ext cx="8311500" cy="0"/>
          </a:xfrm>
          <a:prstGeom prst="straightConnector1">
            <a:avLst/>
          </a:prstGeom>
          <a:noFill/>
          <a:ln w="9525" cap="flat" cmpd="sng">
            <a:solidFill>
              <a:srgbClr val="004F5B"/>
            </a:solidFill>
            <a:prstDash val="solid"/>
            <a:round/>
            <a:headEnd type="none" w="sm" len="sm"/>
            <a:tailEnd type="none" w="sm" len="sm"/>
          </a:ln>
        </p:spPr>
      </p:cxnSp>
      <p:sp>
        <p:nvSpPr>
          <p:cNvPr id="63" name="Google Shape;63;p2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64" name="Google Shape;64;p23"/>
          <p:cNvSpPr txBox="1"/>
          <p:nvPr/>
        </p:nvSpPr>
        <p:spPr>
          <a:xfrm>
            <a:off x="456224" y="4593593"/>
            <a:ext cx="7091700" cy="292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US" sz="700" b="0" i="0" u="none" strike="noStrike" cap="none">
                <a:solidFill>
                  <a:schemeClr val="lt1"/>
                </a:solidFill>
                <a:latin typeface="Ubuntu"/>
                <a:ea typeface="Ubuntu"/>
                <a:cs typeface="Ubuntu"/>
                <a:sym typeface="Ubuntu"/>
              </a:rPr>
              <a:t>*Speak with a Cadence mortgage lender for more information on which assets qualify for investible liquidity.</a:t>
            </a:r>
            <a:endParaRPr sz="700" b="0" i="0" u="none" strike="noStrike" cap="none">
              <a:solidFill>
                <a:schemeClr val="lt1"/>
              </a:solidFill>
              <a:latin typeface="Ubuntu"/>
              <a:ea typeface="Ubuntu"/>
              <a:cs typeface="Ubuntu"/>
              <a:sym typeface="Ubuntu"/>
            </a:endParaRPr>
          </a:p>
        </p:txBody>
      </p:sp>
      <p:sp>
        <p:nvSpPr>
          <p:cNvPr id="65" name="Google Shape;65;p23"/>
          <p:cNvSpPr txBox="1"/>
          <p:nvPr/>
        </p:nvSpPr>
        <p:spPr>
          <a:xfrm>
            <a:off x="557930" y="4808086"/>
            <a:ext cx="8528100" cy="278100"/>
          </a:xfrm>
          <a:prstGeom prst="rect">
            <a:avLst/>
          </a:prstGeom>
          <a:noFill/>
          <a:ln>
            <a:noFill/>
          </a:ln>
        </p:spPr>
        <p:txBody>
          <a:bodyPr spcFirstLastPara="1" wrap="square" lIns="0" tIns="0" rIns="0" bIns="0" anchor="t" anchorCtr="0">
            <a:noAutofit/>
          </a:bodyPr>
          <a:lstStyle/>
          <a:p>
            <a:pPr marL="0" marR="0" lvl="0" indent="0" algn="l" rtl="0">
              <a:lnSpc>
                <a:spcPct val="115000"/>
              </a:lnSpc>
              <a:spcBef>
                <a:spcPts val="0"/>
              </a:spcBef>
              <a:spcAft>
                <a:spcPts val="0"/>
              </a:spcAft>
              <a:buClr>
                <a:srgbClr val="000000"/>
              </a:buClr>
              <a:buSzPts val="600"/>
              <a:buFont typeface="Arial"/>
              <a:buNone/>
            </a:pPr>
            <a:r>
              <a:rPr lang="en-US" sz="700" b="0" i="0" u="none" strike="noStrike" cap="none">
                <a:solidFill>
                  <a:schemeClr val="lt1"/>
                </a:solidFill>
                <a:latin typeface="Ubuntu"/>
                <a:ea typeface="Ubuntu"/>
                <a:cs typeface="Ubuntu"/>
                <a:sym typeface="Ubuntu"/>
              </a:rPr>
              <a:t>Mortgages are subject to approval. Interest rates are subject to change without notice and are dependent on credit score. Certain conditions apply. This is not a commitment to lend or rate guarantee. </a:t>
            </a:r>
            <a:endParaRPr sz="1400" b="0" i="0" u="none" strike="noStrike" cap="none">
              <a:solidFill>
                <a:srgbClr val="000000"/>
              </a:solidFill>
              <a:latin typeface="Arial"/>
              <a:ea typeface="Arial"/>
              <a:cs typeface="Arial"/>
              <a:sym typeface="Arial"/>
            </a:endParaRPr>
          </a:p>
          <a:p>
            <a:pPr marL="0" lvl="0" indent="0" algn="l" rtl="0">
              <a:spcBef>
                <a:spcPts val="0"/>
              </a:spcBef>
              <a:spcAft>
                <a:spcPts val="0"/>
              </a:spcAft>
              <a:buClr>
                <a:schemeClr val="dk1"/>
              </a:buClr>
              <a:buSzPts val="600"/>
              <a:buFont typeface="Arial"/>
              <a:buNone/>
            </a:pPr>
            <a:r>
              <a:rPr lang="en-US" sz="700">
                <a:solidFill>
                  <a:schemeClr val="lt1"/>
                </a:solidFill>
                <a:latin typeface="Ubuntu"/>
                <a:ea typeface="Ubuntu"/>
                <a:cs typeface="Ubuntu"/>
                <a:sym typeface="Ubuntu"/>
              </a:rPr>
              <a:t>© 2025 Cadence Bank. All Rights Reserved. Member FDIC. NMLS # 410279</a:t>
            </a:r>
            <a:endParaRPr sz="700">
              <a:solidFill>
                <a:schemeClr val="dk1"/>
              </a:solidFill>
              <a:latin typeface="Ubuntu"/>
              <a:ea typeface="Ubuntu"/>
              <a:cs typeface="Ubuntu"/>
              <a:sym typeface="Ubuntu"/>
            </a:endParaRPr>
          </a:p>
          <a:p>
            <a:pPr marL="0" marR="0" lvl="0" indent="0" algn="l" rtl="0">
              <a:lnSpc>
                <a:spcPct val="115000"/>
              </a:lnSpc>
              <a:spcBef>
                <a:spcPts val="0"/>
              </a:spcBef>
              <a:spcAft>
                <a:spcPts val="0"/>
              </a:spcAft>
              <a:buClr>
                <a:srgbClr val="000000"/>
              </a:buClr>
              <a:buSzPts val="600"/>
              <a:buFont typeface="Arial"/>
              <a:buNone/>
            </a:pPr>
            <a:endParaRPr sz="700">
              <a:solidFill>
                <a:schemeClr val="lt1"/>
              </a:solidFill>
              <a:latin typeface="Ubuntu"/>
              <a:ea typeface="Ubuntu"/>
              <a:cs typeface="Ubuntu"/>
              <a:sym typeface="Ubuntu"/>
            </a:endParaRPr>
          </a:p>
        </p:txBody>
      </p:sp>
      <p:pic>
        <p:nvPicPr>
          <p:cNvPr id="66" name="Google Shape;66;p23"/>
          <p:cNvPicPr preferRelativeResize="0"/>
          <p:nvPr/>
        </p:nvPicPr>
        <p:blipFill rotWithShape="1">
          <a:blip r:embed="rId3">
            <a:alphaModFix/>
          </a:blip>
          <a:srcRect t="70891"/>
          <a:stretch/>
        </p:blipFill>
        <p:spPr>
          <a:xfrm>
            <a:off x="194529" y="4713690"/>
            <a:ext cx="282920" cy="315531"/>
          </a:xfrm>
          <a:prstGeom prst="rect">
            <a:avLst/>
          </a:prstGeom>
          <a:noFill/>
          <a:ln>
            <a:noFill/>
          </a:ln>
        </p:spPr>
      </p:pic>
      <p:pic>
        <p:nvPicPr>
          <p:cNvPr id="67" name="Google Shape;67;p23"/>
          <p:cNvPicPr preferRelativeResize="0"/>
          <p:nvPr/>
        </p:nvPicPr>
        <p:blipFill rotWithShape="1">
          <a:blip r:embed="rId4">
            <a:alphaModFix/>
          </a:blip>
          <a:srcRect/>
          <a:stretch/>
        </p:blipFill>
        <p:spPr>
          <a:xfrm>
            <a:off x="7720517" y="253040"/>
            <a:ext cx="1073484" cy="354544"/>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68"/>
        <p:cNvGrpSpPr/>
        <p:nvPr/>
      </p:nvGrpSpPr>
      <p:grpSpPr>
        <a:xfrm>
          <a:off x="0" y="0"/>
          <a:ext cx="0" cy="0"/>
          <a:chOff x="0" y="0"/>
          <a:chExt cx="0" cy="0"/>
        </a:xfrm>
      </p:grpSpPr>
      <p:pic>
        <p:nvPicPr>
          <p:cNvPr id="69" name="Google Shape;69;p24"/>
          <p:cNvPicPr preferRelativeResize="0"/>
          <p:nvPr/>
        </p:nvPicPr>
        <p:blipFill rotWithShape="1">
          <a:blip r:embed="rId2">
            <a:alphaModFix/>
          </a:blip>
          <a:srcRect l="25615" t="1941" r="4644"/>
          <a:stretch/>
        </p:blipFill>
        <p:spPr>
          <a:xfrm>
            <a:off x="4948675" y="2104450"/>
            <a:ext cx="3660450" cy="2316725"/>
          </a:xfrm>
          <a:prstGeom prst="rect">
            <a:avLst/>
          </a:prstGeom>
          <a:noFill/>
          <a:ln>
            <a:noFill/>
          </a:ln>
        </p:spPr>
      </p:pic>
      <p:sp>
        <p:nvSpPr>
          <p:cNvPr id="70" name="Google Shape;70;p24"/>
          <p:cNvSpPr txBox="1"/>
          <p:nvPr/>
        </p:nvSpPr>
        <p:spPr>
          <a:xfrm>
            <a:off x="484050" y="945500"/>
            <a:ext cx="8283600" cy="1092900"/>
          </a:xfrm>
          <a:prstGeom prst="rect">
            <a:avLst/>
          </a:prstGeom>
          <a:noFill/>
          <a:ln>
            <a:noFill/>
          </a:ln>
        </p:spPr>
        <p:txBody>
          <a:bodyPr spcFirstLastPara="1" wrap="square" lIns="91400" tIns="91400" rIns="91400" bIns="91400" anchor="t" anchorCtr="0">
            <a:spAutoFit/>
          </a:bodyPr>
          <a:lstStyle/>
          <a:p>
            <a:pPr marL="0" marR="0" lvl="0" indent="0" algn="l" rtl="0">
              <a:lnSpc>
                <a:spcPct val="145454"/>
              </a:lnSpc>
              <a:spcBef>
                <a:spcPts val="0"/>
              </a:spcBef>
              <a:spcAft>
                <a:spcPts val="0"/>
              </a:spcAft>
              <a:buClr>
                <a:srgbClr val="000000"/>
              </a:buClr>
              <a:buSzPts val="1100"/>
              <a:buFont typeface="Arial"/>
              <a:buNone/>
            </a:pPr>
            <a:r>
              <a:rPr lang="en-US" sz="1100" b="0" i="0" u="none" strike="noStrike" cap="none">
                <a:solidFill>
                  <a:srgbClr val="004F5B"/>
                </a:solidFill>
                <a:latin typeface="Ubuntu"/>
                <a:ea typeface="Ubuntu"/>
                <a:cs typeface="Ubuntu"/>
                <a:sym typeface="Ubuntu"/>
              </a:rPr>
              <a:t>Because of the education, certifications and investments required for medical careers, many of these borrowers lack the funds necessary for their down payment or are seeking low down payment options. They also tend to carry higher student loan debts, making it more difficult to qualify for traditional financing.  Our Medical Professionals program provides them with a solution for obtaining homeownership.</a:t>
            </a:r>
            <a:endParaRPr sz="1100" b="0" i="0" u="none" strike="noStrike" cap="none">
              <a:solidFill>
                <a:srgbClr val="004F5B"/>
              </a:solidFill>
              <a:latin typeface="Ubuntu"/>
              <a:ea typeface="Ubuntu"/>
              <a:cs typeface="Ubuntu"/>
              <a:sym typeface="Ubuntu"/>
            </a:endParaRPr>
          </a:p>
        </p:txBody>
      </p:sp>
      <p:sp>
        <p:nvSpPr>
          <p:cNvPr id="71" name="Google Shape;71;p24"/>
          <p:cNvSpPr/>
          <p:nvPr/>
        </p:nvSpPr>
        <p:spPr>
          <a:xfrm>
            <a:off x="75" y="4619625"/>
            <a:ext cx="9144000" cy="523800"/>
          </a:xfrm>
          <a:prstGeom prst="rect">
            <a:avLst/>
          </a:prstGeom>
          <a:solidFill>
            <a:srgbClr val="004F5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 name="Google Shape;72;p24"/>
          <p:cNvSpPr txBox="1"/>
          <p:nvPr/>
        </p:nvSpPr>
        <p:spPr>
          <a:xfrm>
            <a:off x="366025" y="252675"/>
            <a:ext cx="6321600" cy="440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200"/>
              <a:buFont typeface="Arial"/>
              <a:buNone/>
            </a:pPr>
            <a:r>
              <a:rPr lang="en-US" sz="2200" b="0" i="0" u="none" strike="noStrike" cap="none">
                <a:solidFill>
                  <a:srgbClr val="004F5B"/>
                </a:solidFill>
                <a:latin typeface="Ubuntu Light"/>
                <a:ea typeface="Ubuntu Light"/>
                <a:cs typeface="Ubuntu Light"/>
                <a:sym typeface="Ubuntu Light"/>
              </a:rPr>
              <a:t>Medical Professionals Loans</a:t>
            </a:r>
            <a:endParaRPr sz="2200" b="0" i="0" u="none" strike="noStrike" cap="none">
              <a:solidFill>
                <a:srgbClr val="004F5B"/>
              </a:solidFill>
              <a:latin typeface="Ubuntu Light"/>
              <a:ea typeface="Ubuntu Light"/>
              <a:cs typeface="Ubuntu Light"/>
              <a:sym typeface="Ubuntu Light"/>
            </a:endParaRPr>
          </a:p>
        </p:txBody>
      </p:sp>
      <p:cxnSp>
        <p:nvCxnSpPr>
          <p:cNvPr id="73" name="Google Shape;73;p24"/>
          <p:cNvCxnSpPr/>
          <p:nvPr/>
        </p:nvCxnSpPr>
        <p:spPr>
          <a:xfrm>
            <a:off x="456225" y="764425"/>
            <a:ext cx="8311500" cy="0"/>
          </a:xfrm>
          <a:prstGeom prst="straightConnector1">
            <a:avLst/>
          </a:prstGeom>
          <a:noFill/>
          <a:ln w="9525" cap="flat" cmpd="sng">
            <a:solidFill>
              <a:srgbClr val="004F5B"/>
            </a:solidFill>
            <a:prstDash val="solid"/>
            <a:round/>
            <a:headEnd type="none" w="sm" len="sm"/>
            <a:tailEnd type="none" w="sm" len="sm"/>
          </a:ln>
        </p:spPr>
      </p:cxnSp>
      <p:sp>
        <p:nvSpPr>
          <p:cNvPr id="74" name="Google Shape;74;p2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75" name="Google Shape;75;p24"/>
          <p:cNvSpPr/>
          <p:nvPr/>
        </p:nvSpPr>
        <p:spPr>
          <a:xfrm>
            <a:off x="639800" y="2104461"/>
            <a:ext cx="4179900" cy="2316600"/>
          </a:xfrm>
          <a:prstGeom prst="rect">
            <a:avLst/>
          </a:prstGeom>
          <a:solidFill>
            <a:srgbClr val="F3F3F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 name="Google Shape;76;p24"/>
          <p:cNvSpPr txBox="1"/>
          <p:nvPr/>
        </p:nvSpPr>
        <p:spPr>
          <a:xfrm>
            <a:off x="563600" y="2166163"/>
            <a:ext cx="4179900" cy="2193300"/>
          </a:xfrm>
          <a:prstGeom prst="rect">
            <a:avLst/>
          </a:prstGeom>
          <a:noFill/>
          <a:ln>
            <a:noFill/>
          </a:ln>
        </p:spPr>
        <p:txBody>
          <a:bodyPr spcFirstLastPara="1" wrap="square" lIns="91400" tIns="91400" rIns="91400" bIns="91400" anchor="t" anchorCtr="0">
            <a:spAutoFit/>
          </a:bodyPr>
          <a:lstStyle/>
          <a:p>
            <a:pPr marL="457200" marR="0" lvl="0" indent="-292100" algn="l" rtl="0">
              <a:lnSpc>
                <a:spcPct val="115000"/>
              </a:lnSpc>
              <a:spcBef>
                <a:spcPts val="1200"/>
              </a:spcBef>
              <a:spcAft>
                <a:spcPts val="0"/>
              </a:spcAft>
              <a:buClr>
                <a:srgbClr val="24A926"/>
              </a:buClr>
              <a:buSzPts val="1000"/>
              <a:buFont typeface="Ubuntu"/>
              <a:buChar char="●"/>
            </a:pPr>
            <a:r>
              <a:rPr lang="en-US" sz="1000" b="0" i="0" u="none" strike="noStrike" cap="none">
                <a:solidFill>
                  <a:srgbClr val="004F5B"/>
                </a:solidFill>
                <a:latin typeface="Ubuntu"/>
                <a:ea typeface="Ubuntu"/>
                <a:cs typeface="Ubuntu"/>
                <a:sym typeface="Ubuntu"/>
              </a:rPr>
              <a:t>Up to 10</a:t>
            </a:r>
            <a:r>
              <a:rPr lang="en-US" sz="1000">
                <a:solidFill>
                  <a:srgbClr val="004F5B"/>
                </a:solidFill>
                <a:latin typeface="Ubuntu"/>
                <a:ea typeface="Ubuntu"/>
                <a:cs typeface="Ubuntu"/>
                <a:sym typeface="Ubuntu"/>
              </a:rPr>
              <a:t>3</a:t>
            </a:r>
            <a:r>
              <a:rPr lang="en-US" sz="1000" b="0" i="0" u="none" strike="noStrike" cap="none">
                <a:solidFill>
                  <a:srgbClr val="004F5B"/>
                </a:solidFill>
                <a:latin typeface="Ubuntu"/>
                <a:ea typeface="Ubuntu"/>
                <a:cs typeface="Ubuntu"/>
                <a:sym typeface="Ubuntu"/>
              </a:rPr>
              <a:t>% financing*</a:t>
            </a:r>
            <a:endParaRPr sz="1400" b="0" i="0" u="none" strike="noStrike" cap="none">
              <a:solidFill>
                <a:srgbClr val="000000"/>
              </a:solidFill>
              <a:latin typeface="Arial"/>
              <a:ea typeface="Arial"/>
              <a:cs typeface="Arial"/>
              <a:sym typeface="Arial"/>
            </a:endParaRPr>
          </a:p>
          <a:p>
            <a:pPr marL="457200" marR="0" lvl="0" indent="-292100" algn="l" rtl="0">
              <a:lnSpc>
                <a:spcPct val="115000"/>
              </a:lnSpc>
              <a:spcBef>
                <a:spcPts val="1200"/>
              </a:spcBef>
              <a:spcAft>
                <a:spcPts val="0"/>
              </a:spcAft>
              <a:buClr>
                <a:srgbClr val="24A926"/>
              </a:buClr>
              <a:buSzPts val="1000"/>
              <a:buFont typeface="Ubuntu"/>
              <a:buChar char="●"/>
            </a:pPr>
            <a:r>
              <a:rPr lang="en-US" sz="1000" b="0" i="0" u="none" strike="noStrike" cap="none">
                <a:solidFill>
                  <a:srgbClr val="004F5B"/>
                </a:solidFill>
                <a:latin typeface="Ubuntu"/>
                <a:ea typeface="Ubuntu"/>
                <a:cs typeface="Ubuntu"/>
                <a:sym typeface="Ubuntu"/>
              </a:rPr>
              <a:t>Fixed and ARM products</a:t>
            </a:r>
            <a:endParaRPr sz="1400" b="0" i="0" u="none" strike="noStrike" cap="none">
              <a:solidFill>
                <a:srgbClr val="000000"/>
              </a:solidFill>
              <a:latin typeface="Arial"/>
              <a:ea typeface="Arial"/>
              <a:cs typeface="Arial"/>
              <a:sym typeface="Arial"/>
            </a:endParaRPr>
          </a:p>
          <a:p>
            <a:pPr marL="457200" marR="0" lvl="0" indent="-292100" algn="l" rtl="0">
              <a:lnSpc>
                <a:spcPct val="115000"/>
              </a:lnSpc>
              <a:spcBef>
                <a:spcPts val="1200"/>
              </a:spcBef>
              <a:spcAft>
                <a:spcPts val="0"/>
              </a:spcAft>
              <a:buClr>
                <a:srgbClr val="24A926"/>
              </a:buClr>
              <a:buSzPts val="1000"/>
              <a:buFont typeface="Ubuntu"/>
              <a:buChar char="●"/>
            </a:pPr>
            <a:r>
              <a:rPr lang="en-US" sz="1000" b="0" i="0" u="none" strike="noStrike" cap="none">
                <a:solidFill>
                  <a:srgbClr val="004F5B"/>
                </a:solidFill>
                <a:latin typeface="Ubuntu"/>
                <a:ea typeface="Ubuntu"/>
                <a:cs typeface="Ubuntu"/>
                <a:sym typeface="Ubuntu"/>
              </a:rPr>
              <a:t>No mortgage insurance requirement</a:t>
            </a:r>
            <a:endParaRPr sz="1000" b="0" i="0" u="none" strike="noStrike" cap="none">
              <a:solidFill>
                <a:srgbClr val="004F5B"/>
              </a:solidFill>
              <a:latin typeface="Ubuntu"/>
              <a:ea typeface="Ubuntu"/>
              <a:cs typeface="Ubuntu"/>
              <a:sym typeface="Ubuntu"/>
            </a:endParaRPr>
          </a:p>
          <a:p>
            <a:pPr marL="457200" marR="0" lvl="0" indent="-292100" algn="l" rtl="0">
              <a:lnSpc>
                <a:spcPct val="115000"/>
              </a:lnSpc>
              <a:spcBef>
                <a:spcPts val="1200"/>
              </a:spcBef>
              <a:spcAft>
                <a:spcPts val="0"/>
              </a:spcAft>
              <a:buClr>
                <a:srgbClr val="24A926"/>
              </a:buClr>
              <a:buSzPts val="1000"/>
              <a:buFont typeface="Ubuntu"/>
              <a:buChar char="●"/>
            </a:pPr>
            <a:r>
              <a:rPr lang="en-US" sz="1000" b="0" i="0" u="none" strike="noStrike" cap="none">
                <a:solidFill>
                  <a:srgbClr val="004F5B"/>
                </a:solidFill>
                <a:latin typeface="Ubuntu"/>
                <a:ea typeface="Ubuntu"/>
                <a:cs typeface="Ubuntu"/>
                <a:sym typeface="Ubuntu"/>
              </a:rPr>
              <a:t>Primary and secondary homes</a:t>
            </a:r>
            <a:endParaRPr sz="1000" b="0" i="0" u="none" strike="noStrike" cap="none">
              <a:solidFill>
                <a:srgbClr val="004F5B"/>
              </a:solidFill>
              <a:latin typeface="Ubuntu"/>
              <a:ea typeface="Ubuntu"/>
              <a:cs typeface="Ubuntu"/>
              <a:sym typeface="Ubuntu"/>
            </a:endParaRPr>
          </a:p>
          <a:p>
            <a:pPr marL="457200" marR="0" lvl="0" indent="-292100" algn="l" rtl="0">
              <a:lnSpc>
                <a:spcPct val="115000"/>
              </a:lnSpc>
              <a:spcBef>
                <a:spcPts val="1200"/>
              </a:spcBef>
              <a:spcAft>
                <a:spcPts val="0"/>
              </a:spcAft>
              <a:buClr>
                <a:srgbClr val="24A926"/>
              </a:buClr>
              <a:buSzPts val="1000"/>
              <a:buFont typeface="Ubuntu"/>
              <a:buChar char="●"/>
            </a:pPr>
            <a:r>
              <a:rPr lang="en-US" sz="1000" b="0" i="0" u="none" strike="noStrike" cap="none">
                <a:solidFill>
                  <a:srgbClr val="004F5B"/>
                </a:solidFill>
                <a:latin typeface="Ubuntu"/>
                <a:ea typeface="Ubuntu"/>
                <a:cs typeface="Ubuntu"/>
                <a:sym typeface="Ubuntu"/>
              </a:rPr>
              <a:t>Medical professionals include new or established Physicians, Medical Residents, Medical Fellows, Doctors of Osteopathic Medicine, Doctors of Dental Surgery, Doctors of Dental Medicine and Ophthalmologists</a:t>
            </a:r>
            <a:endParaRPr sz="1000" b="0" i="0" u="none" strike="noStrike" cap="none">
              <a:solidFill>
                <a:srgbClr val="004F5B"/>
              </a:solidFill>
              <a:latin typeface="Ubuntu"/>
              <a:ea typeface="Ubuntu"/>
              <a:cs typeface="Ubuntu"/>
              <a:sym typeface="Ubuntu"/>
            </a:endParaRPr>
          </a:p>
        </p:txBody>
      </p:sp>
      <p:sp>
        <p:nvSpPr>
          <p:cNvPr id="77" name="Google Shape;77;p24"/>
          <p:cNvSpPr txBox="1"/>
          <p:nvPr/>
        </p:nvSpPr>
        <p:spPr>
          <a:xfrm>
            <a:off x="557925" y="4704224"/>
            <a:ext cx="8528100" cy="354600"/>
          </a:xfrm>
          <a:prstGeom prst="rect">
            <a:avLst/>
          </a:prstGeom>
          <a:noFill/>
          <a:ln>
            <a:noFill/>
          </a:ln>
        </p:spPr>
        <p:txBody>
          <a:bodyPr spcFirstLastPara="1" wrap="square" lIns="0" tIns="0" rIns="0" bIns="0" anchor="t" anchorCtr="0">
            <a:noAutofit/>
          </a:bodyPr>
          <a:lstStyle/>
          <a:p>
            <a:pPr marL="0" marR="0" lvl="0" indent="0" algn="l" rtl="0">
              <a:lnSpc>
                <a:spcPct val="110000"/>
              </a:lnSpc>
              <a:spcBef>
                <a:spcPts val="0"/>
              </a:spcBef>
              <a:spcAft>
                <a:spcPts val="0"/>
              </a:spcAft>
              <a:buClr>
                <a:srgbClr val="000000"/>
              </a:buClr>
              <a:buSzPts val="600"/>
              <a:buFont typeface="Arial"/>
              <a:buNone/>
            </a:pPr>
            <a:r>
              <a:rPr lang="en-US" sz="700" i="0" u="none" strike="noStrike" cap="none">
                <a:solidFill>
                  <a:srgbClr val="FFFFFF"/>
                </a:solidFill>
                <a:latin typeface="Ubuntu"/>
                <a:ea typeface="Ubuntu"/>
                <a:cs typeface="Ubuntu"/>
                <a:sym typeface="Ubuntu"/>
              </a:rPr>
              <a:t>Mortgages are subject to approval. Interest rates are subject to change without notice and are dependent on credit score. Certain conditions apply. This is not a commitment to lend or rate guarantee. </a:t>
            </a:r>
            <a:endParaRPr sz="700" i="0" u="none" strike="noStrike" cap="none">
              <a:solidFill>
                <a:srgbClr val="FFFFFF"/>
              </a:solidFill>
              <a:latin typeface="Ubuntu"/>
              <a:ea typeface="Ubuntu"/>
              <a:cs typeface="Ubuntu"/>
              <a:sym typeface="Ubuntu"/>
            </a:endParaRPr>
          </a:p>
          <a:p>
            <a:pPr marL="0" marR="0" lvl="0" indent="0" algn="l" rtl="0">
              <a:lnSpc>
                <a:spcPct val="110000"/>
              </a:lnSpc>
              <a:spcBef>
                <a:spcPts val="0"/>
              </a:spcBef>
              <a:spcAft>
                <a:spcPts val="0"/>
              </a:spcAft>
              <a:buClr>
                <a:srgbClr val="000000"/>
              </a:buClr>
              <a:buSzPts val="600"/>
              <a:buFont typeface="Arial"/>
              <a:buNone/>
            </a:pPr>
            <a:r>
              <a:rPr lang="en-US" sz="700">
                <a:solidFill>
                  <a:srgbClr val="FFFFFF"/>
                </a:solidFill>
                <a:latin typeface="Ubuntu"/>
                <a:ea typeface="Ubuntu"/>
                <a:cs typeface="Ubuntu"/>
                <a:sym typeface="Ubuntu"/>
              </a:rPr>
              <a:t>*The 3% may be applied to cover closing and prepaid costs only. May not be applied to appraisal value shortages.</a:t>
            </a:r>
            <a:endParaRPr sz="700">
              <a:solidFill>
                <a:srgbClr val="FFFFFF"/>
              </a:solidFill>
              <a:latin typeface="Ubuntu"/>
              <a:ea typeface="Ubuntu"/>
              <a:cs typeface="Ubuntu"/>
              <a:sym typeface="Ubuntu"/>
            </a:endParaRPr>
          </a:p>
          <a:p>
            <a:pPr marL="0" marR="0" lvl="0" indent="0" algn="l" rtl="0">
              <a:lnSpc>
                <a:spcPct val="110000"/>
              </a:lnSpc>
              <a:spcBef>
                <a:spcPts val="0"/>
              </a:spcBef>
              <a:spcAft>
                <a:spcPts val="0"/>
              </a:spcAft>
              <a:buClr>
                <a:srgbClr val="000000"/>
              </a:buClr>
              <a:buSzPts val="600"/>
              <a:buFont typeface="Arial"/>
              <a:buNone/>
            </a:pPr>
            <a:r>
              <a:rPr lang="en-US" sz="700" i="0" u="none" strike="noStrike" cap="none">
                <a:solidFill>
                  <a:srgbClr val="FFFFFF"/>
                </a:solidFill>
                <a:latin typeface="Ubuntu"/>
                <a:ea typeface="Ubuntu"/>
                <a:cs typeface="Ubuntu"/>
                <a:sym typeface="Ubuntu"/>
              </a:rPr>
              <a:t>© 202</a:t>
            </a:r>
            <a:r>
              <a:rPr lang="en-US" sz="700">
                <a:solidFill>
                  <a:srgbClr val="FFFFFF"/>
                </a:solidFill>
                <a:latin typeface="Ubuntu"/>
                <a:ea typeface="Ubuntu"/>
                <a:cs typeface="Ubuntu"/>
                <a:sym typeface="Ubuntu"/>
              </a:rPr>
              <a:t>5</a:t>
            </a:r>
            <a:r>
              <a:rPr lang="en-US" sz="700" i="0" u="none" strike="noStrike" cap="none">
                <a:solidFill>
                  <a:srgbClr val="FFFFFF"/>
                </a:solidFill>
                <a:latin typeface="Ubuntu"/>
                <a:ea typeface="Ubuntu"/>
                <a:cs typeface="Ubuntu"/>
                <a:sym typeface="Ubuntu"/>
              </a:rPr>
              <a:t> Cadence Bank. All Rights Reserved. Member FDIC. NMLS # 410279</a:t>
            </a:r>
            <a:endParaRPr sz="700" i="0" u="none" strike="noStrike" cap="none">
              <a:solidFill>
                <a:srgbClr val="FFFFFF"/>
              </a:solidFill>
              <a:latin typeface="Ubuntu"/>
              <a:ea typeface="Ubuntu"/>
              <a:cs typeface="Ubuntu"/>
              <a:sym typeface="Ubuntu"/>
            </a:endParaRPr>
          </a:p>
        </p:txBody>
      </p:sp>
      <p:pic>
        <p:nvPicPr>
          <p:cNvPr id="78" name="Google Shape;78;p24"/>
          <p:cNvPicPr preferRelativeResize="0"/>
          <p:nvPr/>
        </p:nvPicPr>
        <p:blipFill rotWithShape="1">
          <a:blip r:embed="rId3">
            <a:alphaModFix/>
          </a:blip>
          <a:srcRect t="70891"/>
          <a:stretch/>
        </p:blipFill>
        <p:spPr>
          <a:xfrm>
            <a:off x="194529" y="4713690"/>
            <a:ext cx="282920" cy="315531"/>
          </a:xfrm>
          <a:prstGeom prst="rect">
            <a:avLst/>
          </a:prstGeom>
          <a:noFill/>
          <a:ln>
            <a:noFill/>
          </a:ln>
        </p:spPr>
      </p:pic>
      <p:pic>
        <p:nvPicPr>
          <p:cNvPr id="79" name="Google Shape;79;p24"/>
          <p:cNvPicPr preferRelativeResize="0"/>
          <p:nvPr/>
        </p:nvPicPr>
        <p:blipFill rotWithShape="1">
          <a:blip r:embed="rId4">
            <a:alphaModFix/>
          </a:blip>
          <a:srcRect/>
          <a:stretch/>
        </p:blipFill>
        <p:spPr>
          <a:xfrm>
            <a:off x="285546" y="217083"/>
            <a:ext cx="191904" cy="213229"/>
          </a:xfrm>
          <a:prstGeom prst="rect">
            <a:avLst/>
          </a:prstGeom>
          <a:noFill/>
          <a:ln>
            <a:noFill/>
          </a:ln>
        </p:spPr>
      </p:pic>
      <p:pic>
        <p:nvPicPr>
          <p:cNvPr id="80" name="Google Shape;80;p24"/>
          <p:cNvPicPr preferRelativeResize="0"/>
          <p:nvPr/>
        </p:nvPicPr>
        <p:blipFill rotWithShape="1">
          <a:blip r:embed="rId5">
            <a:alphaModFix/>
          </a:blip>
          <a:srcRect/>
          <a:stretch/>
        </p:blipFill>
        <p:spPr>
          <a:xfrm>
            <a:off x="7720517" y="253040"/>
            <a:ext cx="1073484" cy="354544"/>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81"/>
        <p:cNvGrpSpPr/>
        <p:nvPr/>
      </p:nvGrpSpPr>
      <p:grpSpPr>
        <a:xfrm>
          <a:off x="0" y="0"/>
          <a:ext cx="0" cy="0"/>
          <a:chOff x="0" y="0"/>
          <a:chExt cx="0" cy="0"/>
        </a:xfrm>
      </p:grpSpPr>
      <p:pic>
        <p:nvPicPr>
          <p:cNvPr id="82" name="Google Shape;82;p25"/>
          <p:cNvPicPr preferRelativeResize="0"/>
          <p:nvPr/>
        </p:nvPicPr>
        <p:blipFill rotWithShape="1">
          <a:blip r:embed="rId2">
            <a:alphaModFix/>
          </a:blip>
          <a:srcRect l="17705" r="20733"/>
          <a:stretch/>
        </p:blipFill>
        <p:spPr>
          <a:xfrm>
            <a:off x="4940875" y="1997290"/>
            <a:ext cx="3630150" cy="2316725"/>
          </a:xfrm>
          <a:prstGeom prst="rect">
            <a:avLst/>
          </a:prstGeom>
          <a:noFill/>
          <a:ln>
            <a:noFill/>
          </a:ln>
        </p:spPr>
      </p:pic>
      <p:sp>
        <p:nvSpPr>
          <p:cNvPr id="83" name="Google Shape;83;p25"/>
          <p:cNvSpPr/>
          <p:nvPr/>
        </p:nvSpPr>
        <p:spPr>
          <a:xfrm>
            <a:off x="639800" y="1997300"/>
            <a:ext cx="4179900" cy="2316600"/>
          </a:xfrm>
          <a:prstGeom prst="rect">
            <a:avLst/>
          </a:prstGeom>
          <a:solidFill>
            <a:srgbClr val="F3F3F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 name="Google Shape;84;p25"/>
          <p:cNvSpPr txBox="1"/>
          <p:nvPr/>
        </p:nvSpPr>
        <p:spPr>
          <a:xfrm>
            <a:off x="484050" y="950863"/>
            <a:ext cx="8138400" cy="861900"/>
          </a:xfrm>
          <a:prstGeom prst="rect">
            <a:avLst/>
          </a:prstGeom>
          <a:noFill/>
          <a:ln>
            <a:noFill/>
          </a:ln>
        </p:spPr>
        <p:txBody>
          <a:bodyPr spcFirstLastPara="1" wrap="square" lIns="91400" tIns="91400" rIns="91400" bIns="91400" anchor="t" anchorCtr="0">
            <a:spAutoFit/>
          </a:bodyPr>
          <a:lstStyle/>
          <a:p>
            <a:pPr marL="0" marR="0" lvl="0" indent="0" algn="l" rtl="0">
              <a:lnSpc>
                <a:spcPct val="150000"/>
              </a:lnSpc>
              <a:spcBef>
                <a:spcPts val="0"/>
              </a:spcBef>
              <a:spcAft>
                <a:spcPts val="0"/>
              </a:spcAft>
              <a:buClr>
                <a:srgbClr val="000000"/>
              </a:buClr>
              <a:buSzPts val="1100"/>
              <a:buFont typeface="Arial"/>
              <a:buNone/>
            </a:pPr>
            <a:r>
              <a:rPr lang="en-US" sz="1100" b="0" i="0" u="none" strike="noStrike" cap="none">
                <a:solidFill>
                  <a:srgbClr val="004F5B"/>
                </a:solidFill>
                <a:latin typeface="Ubuntu"/>
                <a:ea typeface="Ubuntu"/>
                <a:cs typeface="Ubuntu"/>
                <a:sym typeface="Ubuntu"/>
              </a:rPr>
              <a:t>At Cadence Bank, our vision is to help people, companies and communities prosper. To do that, we need to meet our borrowers where they are in their financial journey.  Our Right@Home product is tailored to borrowers with properties located in low- to-moderate income areas or borrowers within qualifying income limits.</a:t>
            </a:r>
            <a:endParaRPr sz="1400" b="0" i="0" u="none" strike="noStrike" cap="none">
              <a:solidFill>
                <a:srgbClr val="000000"/>
              </a:solidFill>
              <a:latin typeface="Arial"/>
              <a:ea typeface="Arial"/>
              <a:cs typeface="Arial"/>
              <a:sym typeface="Arial"/>
            </a:endParaRPr>
          </a:p>
        </p:txBody>
      </p:sp>
      <p:sp>
        <p:nvSpPr>
          <p:cNvPr id="85" name="Google Shape;85;p25"/>
          <p:cNvSpPr txBox="1"/>
          <p:nvPr/>
        </p:nvSpPr>
        <p:spPr>
          <a:xfrm>
            <a:off x="572975" y="2205253"/>
            <a:ext cx="4179900" cy="1900800"/>
          </a:xfrm>
          <a:prstGeom prst="rect">
            <a:avLst/>
          </a:prstGeom>
          <a:noFill/>
          <a:ln>
            <a:noFill/>
          </a:ln>
        </p:spPr>
        <p:txBody>
          <a:bodyPr spcFirstLastPara="1" wrap="square" lIns="91400" tIns="91400" rIns="91400" bIns="91400" anchor="t" anchorCtr="0">
            <a:spAutoFit/>
          </a:bodyPr>
          <a:lstStyle/>
          <a:p>
            <a:pPr marL="457200" marR="0" lvl="0" indent="-292100" algn="l" rtl="0">
              <a:lnSpc>
                <a:spcPct val="150000"/>
              </a:lnSpc>
              <a:spcBef>
                <a:spcPts val="1200"/>
              </a:spcBef>
              <a:spcAft>
                <a:spcPts val="0"/>
              </a:spcAft>
              <a:buClr>
                <a:srgbClr val="24A926"/>
              </a:buClr>
              <a:buSzPts val="1000"/>
              <a:buFont typeface="Ubuntu"/>
              <a:buChar char="●"/>
            </a:pPr>
            <a:r>
              <a:rPr lang="en-US" sz="1000" b="0" i="0" u="none" strike="noStrike" cap="none">
                <a:solidFill>
                  <a:srgbClr val="004F5B"/>
                </a:solidFill>
                <a:latin typeface="Ubuntu"/>
                <a:ea typeface="Ubuntu"/>
                <a:cs typeface="Ubuntu"/>
                <a:sym typeface="Ubuntu"/>
              </a:rPr>
              <a:t>Up to 100% financing</a:t>
            </a:r>
            <a:r>
              <a:rPr lang="en-US" sz="1100" b="0" i="0" u="none" strike="noStrike" cap="none" baseline="30000">
                <a:solidFill>
                  <a:srgbClr val="004F5B"/>
                </a:solidFill>
                <a:latin typeface="Ubuntu"/>
                <a:ea typeface="Ubuntu"/>
                <a:cs typeface="Ubuntu"/>
                <a:sym typeface="Ubuntu"/>
              </a:rPr>
              <a:t>1</a:t>
            </a:r>
            <a:endParaRPr sz="1400" b="0" i="0" u="none" strike="noStrike" cap="none">
              <a:solidFill>
                <a:srgbClr val="000000"/>
              </a:solidFill>
              <a:latin typeface="Arial"/>
              <a:ea typeface="Arial"/>
              <a:cs typeface="Arial"/>
              <a:sym typeface="Arial"/>
            </a:endParaRPr>
          </a:p>
          <a:p>
            <a:pPr marL="457200" marR="0" lvl="0" indent="-292100" algn="l" rtl="0">
              <a:lnSpc>
                <a:spcPct val="150000"/>
              </a:lnSpc>
              <a:spcBef>
                <a:spcPts val="1200"/>
              </a:spcBef>
              <a:spcAft>
                <a:spcPts val="0"/>
              </a:spcAft>
              <a:buClr>
                <a:srgbClr val="24A926"/>
              </a:buClr>
              <a:buSzPts val="1000"/>
              <a:buFont typeface="Ubuntu"/>
              <a:buChar char="●"/>
            </a:pPr>
            <a:r>
              <a:rPr lang="en-US" sz="1000" b="0" i="0" u="none" strike="noStrike" cap="none">
                <a:solidFill>
                  <a:srgbClr val="004F5B"/>
                </a:solidFill>
                <a:latin typeface="Ubuntu"/>
                <a:ea typeface="Ubuntu"/>
                <a:cs typeface="Ubuntu"/>
                <a:sym typeface="Ubuntu"/>
              </a:rPr>
              <a:t>Fixed rate</a:t>
            </a:r>
            <a:endParaRPr sz="1400" b="0" i="0" u="none" strike="noStrike" cap="none">
              <a:solidFill>
                <a:srgbClr val="000000"/>
              </a:solidFill>
              <a:latin typeface="Arial"/>
              <a:ea typeface="Arial"/>
              <a:cs typeface="Arial"/>
              <a:sym typeface="Arial"/>
            </a:endParaRPr>
          </a:p>
          <a:p>
            <a:pPr marL="457200" marR="0" lvl="0" indent="-292100" algn="l" rtl="0">
              <a:lnSpc>
                <a:spcPct val="150000"/>
              </a:lnSpc>
              <a:spcBef>
                <a:spcPts val="1200"/>
              </a:spcBef>
              <a:spcAft>
                <a:spcPts val="0"/>
              </a:spcAft>
              <a:buClr>
                <a:srgbClr val="24A926"/>
              </a:buClr>
              <a:buSzPts val="1000"/>
              <a:buFont typeface="Ubuntu"/>
              <a:buChar char="●"/>
            </a:pPr>
            <a:r>
              <a:rPr lang="en-US" sz="1000" b="0" i="0" u="none" strike="noStrike" cap="none">
                <a:solidFill>
                  <a:srgbClr val="004F5B"/>
                </a:solidFill>
                <a:latin typeface="Ubuntu"/>
                <a:ea typeface="Ubuntu"/>
                <a:cs typeface="Ubuntu"/>
                <a:sym typeface="Ubuntu"/>
              </a:rPr>
              <a:t>No mortgage insurance requirement</a:t>
            </a:r>
            <a:endParaRPr sz="1400" b="0" i="0" u="none" strike="noStrike" cap="none">
              <a:solidFill>
                <a:srgbClr val="000000"/>
              </a:solidFill>
              <a:latin typeface="Arial"/>
              <a:ea typeface="Arial"/>
              <a:cs typeface="Arial"/>
              <a:sym typeface="Arial"/>
            </a:endParaRPr>
          </a:p>
          <a:p>
            <a:pPr marL="457200" marR="0" lvl="0" indent="-292100" algn="l" rtl="0">
              <a:lnSpc>
                <a:spcPct val="150000"/>
              </a:lnSpc>
              <a:spcBef>
                <a:spcPts val="1200"/>
              </a:spcBef>
              <a:spcAft>
                <a:spcPts val="0"/>
              </a:spcAft>
              <a:buClr>
                <a:srgbClr val="24A926"/>
              </a:buClr>
              <a:buSzPts val="1000"/>
              <a:buFont typeface="Ubuntu"/>
              <a:buChar char="●"/>
            </a:pPr>
            <a:r>
              <a:rPr lang="en-US" sz="1000" b="0" i="0" u="none" strike="noStrike" cap="none">
                <a:solidFill>
                  <a:srgbClr val="004F5B"/>
                </a:solidFill>
                <a:latin typeface="Ubuntu"/>
                <a:ea typeface="Ubuntu"/>
                <a:cs typeface="Ubuntu"/>
                <a:sym typeface="Ubuntu"/>
              </a:rPr>
              <a:t>Reduced fees</a:t>
            </a:r>
            <a:endParaRPr sz="1000" b="0" i="0" u="none" strike="noStrike" cap="none">
              <a:solidFill>
                <a:srgbClr val="004F5B"/>
              </a:solidFill>
              <a:latin typeface="Ubuntu"/>
              <a:ea typeface="Ubuntu"/>
              <a:cs typeface="Ubuntu"/>
              <a:sym typeface="Ubuntu"/>
            </a:endParaRPr>
          </a:p>
          <a:p>
            <a:pPr marL="457200" marR="0" lvl="0" indent="-292100" algn="l" rtl="0">
              <a:lnSpc>
                <a:spcPct val="150000"/>
              </a:lnSpc>
              <a:spcBef>
                <a:spcPts val="1200"/>
              </a:spcBef>
              <a:spcAft>
                <a:spcPts val="0"/>
              </a:spcAft>
              <a:buClr>
                <a:srgbClr val="24A926"/>
              </a:buClr>
              <a:buSzPts val="1000"/>
              <a:buFont typeface="Ubuntu"/>
              <a:buChar char="●"/>
            </a:pPr>
            <a:r>
              <a:rPr lang="en-US" sz="1000" b="0" i="0" u="none" strike="noStrike" cap="none">
                <a:solidFill>
                  <a:srgbClr val="004F5B"/>
                </a:solidFill>
                <a:latin typeface="Ubuntu"/>
                <a:ea typeface="Ubuntu"/>
                <a:cs typeface="Ubuntu"/>
                <a:sym typeface="Ubuntu"/>
              </a:rPr>
              <a:t>Purchase or refinance of primary residence</a:t>
            </a:r>
            <a:endParaRPr sz="1000" b="0" i="0" u="none" strike="noStrike" cap="none">
              <a:solidFill>
                <a:srgbClr val="004F5B"/>
              </a:solidFill>
              <a:latin typeface="Ubuntu"/>
              <a:ea typeface="Ubuntu"/>
              <a:cs typeface="Ubuntu"/>
              <a:sym typeface="Ubuntu"/>
            </a:endParaRPr>
          </a:p>
        </p:txBody>
      </p:sp>
      <p:sp>
        <p:nvSpPr>
          <p:cNvPr id="86" name="Google Shape;86;p25"/>
          <p:cNvSpPr/>
          <p:nvPr/>
        </p:nvSpPr>
        <p:spPr>
          <a:xfrm>
            <a:off x="75" y="4619625"/>
            <a:ext cx="9144000" cy="523800"/>
          </a:xfrm>
          <a:prstGeom prst="rect">
            <a:avLst/>
          </a:prstGeom>
          <a:solidFill>
            <a:srgbClr val="004F5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 name="Google Shape;87;p25"/>
          <p:cNvSpPr txBox="1"/>
          <p:nvPr/>
        </p:nvSpPr>
        <p:spPr>
          <a:xfrm>
            <a:off x="366025" y="252675"/>
            <a:ext cx="6321600" cy="440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200"/>
              <a:buFont typeface="Arial"/>
              <a:buNone/>
            </a:pPr>
            <a:r>
              <a:rPr lang="en-US" sz="2200" b="0" i="0" u="none" strike="noStrike" cap="none">
                <a:solidFill>
                  <a:srgbClr val="004F5B"/>
                </a:solidFill>
                <a:latin typeface="Ubuntu Light"/>
                <a:ea typeface="Ubuntu Light"/>
                <a:cs typeface="Ubuntu Light"/>
                <a:sym typeface="Ubuntu Light"/>
              </a:rPr>
              <a:t>Right@Home</a:t>
            </a:r>
            <a:endParaRPr sz="2200" b="0" i="0" u="none" strike="noStrike" cap="none">
              <a:solidFill>
                <a:srgbClr val="004F5B"/>
              </a:solidFill>
              <a:latin typeface="Ubuntu Light"/>
              <a:ea typeface="Ubuntu Light"/>
              <a:cs typeface="Ubuntu Light"/>
              <a:sym typeface="Ubuntu Light"/>
            </a:endParaRPr>
          </a:p>
        </p:txBody>
      </p:sp>
      <p:cxnSp>
        <p:nvCxnSpPr>
          <p:cNvPr id="88" name="Google Shape;88;p25"/>
          <p:cNvCxnSpPr/>
          <p:nvPr/>
        </p:nvCxnSpPr>
        <p:spPr>
          <a:xfrm>
            <a:off x="456225" y="764425"/>
            <a:ext cx="8311500" cy="0"/>
          </a:xfrm>
          <a:prstGeom prst="straightConnector1">
            <a:avLst/>
          </a:prstGeom>
          <a:noFill/>
          <a:ln w="9525" cap="flat" cmpd="sng">
            <a:solidFill>
              <a:srgbClr val="004F5B"/>
            </a:solidFill>
            <a:prstDash val="solid"/>
            <a:round/>
            <a:headEnd type="none" w="sm" len="sm"/>
            <a:tailEnd type="none" w="sm" len="sm"/>
          </a:ln>
        </p:spPr>
      </p:cxnSp>
      <p:sp>
        <p:nvSpPr>
          <p:cNvPr id="89" name="Google Shape;89;p2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90" name="Google Shape;90;p25"/>
          <p:cNvSpPr txBox="1"/>
          <p:nvPr/>
        </p:nvSpPr>
        <p:spPr>
          <a:xfrm>
            <a:off x="557930" y="4664594"/>
            <a:ext cx="7537800" cy="185700"/>
          </a:xfrm>
          <a:prstGeom prst="rect">
            <a:avLst/>
          </a:prstGeom>
          <a:noFill/>
          <a:ln>
            <a:noFill/>
          </a:ln>
        </p:spPr>
        <p:txBody>
          <a:bodyPr spcFirstLastPara="1" wrap="square" lIns="0" tIns="0" rIns="0" bIns="0" anchor="ctr" anchorCtr="0">
            <a:noAutofit/>
          </a:bodyPr>
          <a:lstStyle/>
          <a:p>
            <a:pPr marL="0" marR="0" lvl="0" indent="0" algn="l" rtl="0">
              <a:lnSpc>
                <a:spcPct val="115000"/>
              </a:lnSpc>
              <a:spcBef>
                <a:spcPts val="0"/>
              </a:spcBef>
              <a:spcAft>
                <a:spcPts val="0"/>
              </a:spcAft>
              <a:buClr>
                <a:srgbClr val="000000"/>
              </a:buClr>
              <a:buSzPts val="600"/>
              <a:buFont typeface="Arial"/>
              <a:buNone/>
            </a:pPr>
            <a:r>
              <a:rPr lang="en-US" sz="700" b="0" i="0" u="none" strike="noStrike" cap="none">
                <a:solidFill>
                  <a:schemeClr val="lt1"/>
                </a:solidFill>
                <a:latin typeface="Ubuntu"/>
                <a:ea typeface="Ubuntu"/>
                <a:cs typeface="Ubuntu"/>
                <a:sym typeface="Ubuntu"/>
              </a:rPr>
              <a:t>1. Financing of up to 100% of the purchase price or 100% LTV.  $500 borrower minimum contribution and closing costs not included. </a:t>
            </a:r>
            <a:endParaRPr sz="700" b="0" i="0" u="none" strike="noStrike" cap="none">
              <a:solidFill>
                <a:schemeClr val="lt1"/>
              </a:solidFill>
              <a:latin typeface="Ubuntu"/>
              <a:ea typeface="Ubuntu"/>
              <a:cs typeface="Ubuntu"/>
              <a:sym typeface="Ubuntu"/>
            </a:endParaRPr>
          </a:p>
        </p:txBody>
      </p:sp>
      <p:sp>
        <p:nvSpPr>
          <p:cNvPr id="91" name="Google Shape;91;p25"/>
          <p:cNvSpPr txBox="1"/>
          <p:nvPr/>
        </p:nvSpPr>
        <p:spPr>
          <a:xfrm>
            <a:off x="557930" y="4822311"/>
            <a:ext cx="8064600" cy="278100"/>
          </a:xfrm>
          <a:prstGeom prst="rect">
            <a:avLst/>
          </a:prstGeom>
          <a:noFill/>
          <a:ln>
            <a:noFill/>
          </a:ln>
        </p:spPr>
        <p:txBody>
          <a:bodyPr spcFirstLastPara="1" wrap="square" lIns="0" tIns="0" rIns="0" bIns="0" anchor="t" anchorCtr="0">
            <a:noAutofit/>
          </a:bodyPr>
          <a:lstStyle/>
          <a:p>
            <a:pPr marL="0" marR="0" lvl="0" indent="0" algn="l" rtl="0">
              <a:lnSpc>
                <a:spcPct val="115000"/>
              </a:lnSpc>
              <a:spcBef>
                <a:spcPts val="0"/>
              </a:spcBef>
              <a:spcAft>
                <a:spcPts val="0"/>
              </a:spcAft>
              <a:buClr>
                <a:srgbClr val="000000"/>
              </a:buClr>
              <a:buSzPts val="600"/>
              <a:buFont typeface="Arial"/>
              <a:buNone/>
            </a:pPr>
            <a:r>
              <a:rPr lang="en-US" sz="700" b="0" i="0" u="none" strike="noStrike" cap="none">
                <a:solidFill>
                  <a:schemeClr val="lt1"/>
                </a:solidFill>
                <a:latin typeface="Ubuntu"/>
                <a:ea typeface="Ubuntu"/>
                <a:cs typeface="Ubuntu"/>
                <a:sym typeface="Ubuntu"/>
              </a:rPr>
              <a:t>Mortgages are subject to approval. Interest rates are subject to change without notice and are dependent on credit score. Certain conditions apply. This is not a commitment to lend or rate guarantee. </a:t>
            </a:r>
            <a:endParaRPr sz="1400" b="0" i="0" u="none" strike="noStrike" cap="none">
              <a:solidFill>
                <a:srgbClr val="000000"/>
              </a:solidFill>
              <a:latin typeface="Arial"/>
              <a:ea typeface="Arial"/>
              <a:cs typeface="Arial"/>
              <a:sym typeface="Arial"/>
            </a:endParaRPr>
          </a:p>
          <a:p>
            <a:pPr marL="0" lvl="0" indent="0" algn="l" rtl="0">
              <a:spcBef>
                <a:spcPts val="0"/>
              </a:spcBef>
              <a:spcAft>
                <a:spcPts val="0"/>
              </a:spcAft>
              <a:buClr>
                <a:schemeClr val="dk1"/>
              </a:buClr>
              <a:buSzPts val="600"/>
              <a:buFont typeface="Arial"/>
              <a:buNone/>
            </a:pPr>
            <a:r>
              <a:rPr lang="en-US" sz="700">
                <a:solidFill>
                  <a:schemeClr val="lt1"/>
                </a:solidFill>
                <a:latin typeface="Ubuntu"/>
                <a:ea typeface="Ubuntu"/>
                <a:cs typeface="Ubuntu"/>
                <a:sym typeface="Ubuntu"/>
              </a:rPr>
              <a:t>© 2025 Cadence Bank. All Rights Reserved. Member FDIC. NMLS # 410279</a:t>
            </a:r>
            <a:endParaRPr sz="700">
              <a:solidFill>
                <a:schemeClr val="dk1"/>
              </a:solidFill>
              <a:latin typeface="Ubuntu"/>
              <a:ea typeface="Ubuntu"/>
              <a:cs typeface="Ubuntu"/>
              <a:sym typeface="Ubuntu"/>
            </a:endParaRPr>
          </a:p>
          <a:p>
            <a:pPr marL="0" marR="0" lvl="0" indent="0" algn="l" rtl="0">
              <a:lnSpc>
                <a:spcPct val="115000"/>
              </a:lnSpc>
              <a:spcBef>
                <a:spcPts val="0"/>
              </a:spcBef>
              <a:spcAft>
                <a:spcPts val="0"/>
              </a:spcAft>
              <a:buClr>
                <a:srgbClr val="000000"/>
              </a:buClr>
              <a:buSzPts val="600"/>
              <a:buFont typeface="Arial"/>
              <a:buNone/>
            </a:pPr>
            <a:endParaRPr sz="700">
              <a:solidFill>
                <a:schemeClr val="lt1"/>
              </a:solidFill>
              <a:latin typeface="Ubuntu"/>
              <a:ea typeface="Ubuntu"/>
              <a:cs typeface="Ubuntu"/>
              <a:sym typeface="Ubuntu"/>
            </a:endParaRPr>
          </a:p>
        </p:txBody>
      </p:sp>
      <p:pic>
        <p:nvPicPr>
          <p:cNvPr id="92" name="Google Shape;92;p25"/>
          <p:cNvPicPr preferRelativeResize="0"/>
          <p:nvPr/>
        </p:nvPicPr>
        <p:blipFill rotWithShape="1">
          <a:blip r:embed="rId3">
            <a:alphaModFix/>
          </a:blip>
          <a:srcRect t="70891"/>
          <a:stretch/>
        </p:blipFill>
        <p:spPr>
          <a:xfrm>
            <a:off x="194529" y="4713690"/>
            <a:ext cx="282920" cy="315531"/>
          </a:xfrm>
          <a:prstGeom prst="rect">
            <a:avLst/>
          </a:prstGeom>
          <a:noFill/>
          <a:ln>
            <a:noFill/>
          </a:ln>
        </p:spPr>
      </p:pic>
      <p:pic>
        <p:nvPicPr>
          <p:cNvPr id="93" name="Google Shape;93;p25"/>
          <p:cNvPicPr preferRelativeResize="0"/>
          <p:nvPr/>
        </p:nvPicPr>
        <p:blipFill rotWithShape="1">
          <a:blip r:embed="rId4">
            <a:alphaModFix/>
          </a:blip>
          <a:srcRect/>
          <a:stretch/>
        </p:blipFill>
        <p:spPr>
          <a:xfrm>
            <a:off x="285546" y="217083"/>
            <a:ext cx="191904" cy="213229"/>
          </a:xfrm>
          <a:prstGeom prst="rect">
            <a:avLst/>
          </a:prstGeom>
          <a:noFill/>
          <a:ln>
            <a:noFill/>
          </a:ln>
        </p:spPr>
      </p:pic>
      <p:pic>
        <p:nvPicPr>
          <p:cNvPr id="94" name="Google Shape;94;p25"/>
          <p:cNvPicPr preferRelativeResize="0"/>
          <p:nvPr/>
        </p:nvPicPr>
        <p:blipFill rotWithShape="1">
          <a:blip r:embed="rId5">
            <a:alphaModFix/>
          </a:blip>
          <a:srcRect/>
          <a:stretch/>
        </p:blipFill>
        <p:spPr>
          <a:xfrm>
            <a:off x="7720517" y="253040"/>
            <a:ext cx="1073484" cy="354544"/>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95"/>
        <p:cNvGrpSpPr/>
        <p:nvPr/>
      </p:nvGrpSpPr>
      <p:grpSpPr>
        <a:xfrm>
          <a:off x="0" y="0"/>
          <a:ext cx="0" cy="0"/>
          <a:chOff x="0" y="0"/>
          <a:chExt cx="0" cy="0"/>
        </a:xfrm>
      </p:grpSpPr>
      <p:pic>
        <p:nvPicPr>
          <p:cNvPr id="96" name="Google Shape;96;p26"/>
          <p:cNvPicPr preferRelativeResize="0"/>
          <p:nvPr/>
        </p:nvPicPr>
        <p:blipFill rotWithShape="1">
          <a:blip r:embed="rId2">
            <a:alphaModFix/>
          </a:blip>
          <a:srcRect l="8484" t="14265" r="-302"/>
          <a:stretch/>
        </p:blipFill>
        <p:spPr>
          <a:xfrm>
            <a:off x="4954186" y="2024053"/>
            <a:ext cx="3705201" cy="2305738"/>
          </a:xfrm>
          <a:prstGeom prst="rect">
            <a:avLst/>
          </a:prstGeom>
          <a:noFill/>
          <a:ln>
            <a:noFill/>
          </a:ln>
        </p:spPr>
      </p:pic>
      <p:sp>
        <p:nvSpPr>
          <p:cNvPr id="97" name="Google Shape;97;p26"/>
          <p:cNvSpPr/>
          <p:nvPr/>
        </p:nvSpPr>
        <p:spPr>
          <a:xfrm>
            <a:off x="639800" y="2018569"/>
            <a:ext cx="4179900" cy="2316600"/>
          </a:xfrm>
          <a:prstGeom prst="rect">
            <a:avLst/>
          </a:prstGeom>
          <a:solidFill>
            <a:srgbClr val="F3F3F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8" name="Google Shape;98;p26"/>
          <p:cNvSpPr txBox="1"/>
          <p:nvPr/>
        </p:nvSpPr>
        <p:spPr>
          <a:xfrm>
            <a:off x="484049" y="950875"/>
            <a:ext cx="8283600" cy="861900"/>
          </a:xfrm>
          <a:prstGeom prst="rect">
            <a:avLst/>
          </a:prstGeom>
          <a:noFill/>
          <a:ln>
            <a:noFill/>
          </a:ln>
        </p:spPr>
        <p:txBody>
          <a:bodyPr spcFirstLastPara="1" wrap="square" lIns="91400" tIns="91400" rIns="91400" bIns="91400" anchor="t" anchorCtr="0">
            <a:spAutoFit/>
          </a:bodyPr>
          <a:lstStyle/>
          <a:p>
            <a:pPr marL="0" marR="0" lvl="0" indent="0" algn="l" rtl="0">
              <a:lnSpc>
                <a:spcPct val="150000"/>
              </a:lnSpc>
              <a:spcBef>
                <a:spcPts val="0"/>
              </a:spcBef>
              <a:spcAft>
                <a:spcPts val="0"/>
              </a:spcAft>
              <a:buClr>
                <a:srgbClr val="000000"/>
              </a:buClr>
              <a:buSzPts val="1100"/>
              <a:buFont typeface="Arial"/>
              <a:buNone/>
            </a:pPr>
            <a:r>
              <a:rPr lang="en-US" sz="1100" b="0" i="0" u="none" strike="noStrike" cap="none">
                <a:solidFill>
                  <a:srgbClr val="004F5B"/>
                </a:solidFill>
                <a:latin typeface="Ubuntu"/>
                <a:ea typeface="Ubuntu"/>
                <a:cs typeface="Ubuntu"/>
                <a:sym typeface="Ubuntu"/>
              </a:rPr>
              <a:t>For borrowers with properties located in a majority-minority census tract, Cadence Bank’s Right@Home Emerging Communities program could be the best product for them. This program is best for borrowers who are on a path for economic growth but do not have sufficient savings required to make a down payment. </a:t>
            </a:r>
            <a:endParaRPr sz="1400" b="0" i="0" u="none" strike="noStrike" cap="none">
              <a:solidFill>
                <a:srgbClr val="000000"/>
              </a:solidFill>
              <a:latin typeface="Arial"/>
              <a:ea typeface="Arial"/>
              <a:cs typeface="Arial"/>
              <a:sym typeface="Arial"/>
            </a:endParaRPr>
          </a:p>
        </p:txBody>
      </p:sp>
      <p:sp>
        <p:nvSpPr>
          <p:cNvPr id="99" name="Google Shape;99;p26"/>
          <p:cNvSpPr txBox="1"/>
          <p:nvPr/>
        </p:nvSpPr>
        <p:spPr>
          <a:xfrm>
            <a:off x="572975" y="2226521"/>
            <a:ext cx="4179900" cy="1900800"/>
          </a:xfrm>
          <a:prstGeom prst="rect">
            <a:avLst/>
          </a:prstGeom>
          <a:noFill/>
          <a:ln>
            <a:noFill/>
          </a:ln>
        </p:spPr>
        <p:txBody>
          <a:bodyPr spcFirstLastPara="1" wrap="square" lIns="91400" tIns="91400" rIns="91400" bIns="91400" anchor="t" anchorCtr="0">
            <a:spAutoFit/>
          </a:bodyPr>
          <a:lstStyle/>
          <a:p>
            <a:pPr marL="457200" marR="0" lvl="0" indent="-292100" algn="l" rtl="0">
              <a:lnSpc>
                <a:spcPct val="150000"/>
              </a:lnSpc>
              <a:spcBef>
                <a:spcPts val="1200"/>
              </a:spcBef>
              <a:spcAft>
                <a:spcPts val="0"/>
              </a:spcAft>
              <a:buClr>
                <a:srgbClr val="24A926"/>
              </a:buClr>
              <a:buSzPts val="1000"/>
              <a:buFont typeface="Ubuntu"/>
              <a:buChar char="●"/>
            </a:pPr>
            <a:r>
              <a:rPr lang="en-US" sz="1000" b="0" i="0" u="none" strike="noStrike" cap="none">
                <a:solidFill>
                  <a:srgbClr val="004F5B"/>
                </a:solidFill>
                <a:latin typeface="Ubuntu"/>
                <a:ea typeface="Ubuntu"/>
                <a:cs typeface="Ubuntu"/>
                <a:sym typeface="Ubuntu"/>
              </a:rPr>
              <a:t>Up to 100% financing</a:t>
            </a:r>
            <a:r>
              <a:rPr lang="en-US" sz="1100" b="0" i="0" u="none" strike="noStrike" cap="none" baseline="30000">
                <a:solidFill>
                  <a:srgbClr val="004F5B"/>
                </a:solidFill>
                <a:latin typeface="Ubuntu"/>
                <a:ea typeface="Ubuntu"/>
                <a:cs typeface="Ubuntu"/>
                <a:sym typeface="Ubuntu"/>
              </a:rPr>
              <a:t>1</a:t>
            </a:r>
            <a:endParaRPr sz="1400" b="0" i="0" u="none" strike="noStrike" cap="none">
              <a:solidFill>
                <a:srgbClr val="000000"/>
              </a:solidFill>
              <a:latin typeface="Arial"/>
              <a:ea typeface="Arial"/>
              <a:cs typeface="Arial"/>
              <a:sym typeface="Arial"/>
            </a:endParaRPr>
          </a:p>
          <a:p>
            <a:pPr marL="457200" marR="0" lvl="0" indent="-292100" algn="l" rtl="0">
              <a:lnSpc>
                <a:spcPct val="150000"/>
              </a:lnSpc>
              <a:spcBef>
                <a:spcPts val="1200"/>
              </a:spcBef>
              <a:spcAft>
                <a:spcPts val="0"/>
              </a:spcAft>
              <a:buClr>
                <a:srgbClr val="24A926"/>
              </a:buClr>
              <a:buSzPts val="1000"/>
              <a:buFont typeface="Ubuntu"/>
              <a:buChar char="●"/>
            </a:pPr>
            <a:r>
              <a:rPr lang="en-US" sz="1000" b="0" i="0" u="none" strike="noStrike" cap="none">
                <a:solidFill>
                  <a:srgbClr val="004F5B"/>
                </a:solidFill>
                <a:latin typeface="Ubuntu"/>
                <a:ea typeface="Ubuntu"/>
                <a:cs typeface="Ubuntu"/>
                <a:sym typeface="Ubuntu"/>
              </a:rPr>
              <a:t>Fixed Rate</a:t>
            </a:r>
            <a:endParaRPr sz="1400" b="0" i="0" u="none" strike="noStrike" cap="none">
              <a:solidFill>
                <a:srgbClr val="000000"/>
              </a:solidFill>
              <a:latin typeface="Arial"/>
              <a:ea typeface="Arial"/>
              <a:cs typeface="Arial"/>
              <a:sym typeface="Arial"/>
            </a:endParaRPr>
          </a:p>
          <a:p>
            <a:pPr marL="457200" marR="0" lvl="0" indent="-292100" algn="l" rtl="0">
              <a:lnSpc>
                <a:spcPct val="150000"/>
              </a:lnSpc>
              <a:spcBef>
                <a:spcPts val="1200"/>
              </a:spcBef>
              <a:spcAft>
                <a:spcPts val="0"/>
              </a:spcAft>
              <a:buClr>
                <a:srgbClr val="24A926"/>
              </a:buClr>
              <a:buSzPts val="1000"/>
              <a:buFont typeface="Ubuntu"/>
              <a:buChar char="●"/>
            </a:pPr>
            <a:r>
              <a:rPr lang="en-US" sz="1000" b="0" i="0" u="none" strike="noStrike" cap="none">
                <a:solidFill>
                  <a:srgbClr val="004F5B"/>
                </a:solidFill>
                <a:latin typeface="Ubuntu"/>
                <a:ea typeface="Ubuntu"/>
                <a:cs typeface="Ubuntu"/>
                <a:sym typeface="Ubuntu"/>
              </a:rPr>
              <a:t>No mortgage insurance requirement</a:t>
            </a:r>
            <a:endParaRPr sz="1400" b="0" i="0" u="none" strike="noStrike" cap="none">
              <a:solidFill>
                <a:srgbClr val="000000"/>
              </a:solidFill>
              <a:latin typeface="Arial"/>
              <a:ea typeface="Arial"/>
              <a:cs typeface="Arial"/>
              <a:sym typeface="Arial"/>
            </a:endParaRPr>
          </a:p>
          <a:p>
            <a:pPr marL="457200" marR="0" lvl="0" indent="-292100" algn="l" rtl="0">
              <a:lnSpc>
                <a:spcPct val="150000"/>
              </a:lnSpc>
              <a:spcBef>
                <a:spcPts val="1200"/>
              </a:spcBef>
              <a:spcAft>
                <a:spcPts val="0"/>
              </a:spcAft>
              <a:buClr>
                <a:srgbClr val="24A926"/>
              </a:buClr>
              <a:buSzPts val="1000"/>
              <a:buFont typeface="Ubuntu"/>
              <a:buChar char="●"/>
            </a:pPr>
            <a:r>
              <a:rPr lang="en-US" sz="1000" b="0" i="0" u="none" strike="noStrike" cap="none">
                <a:solidFill>
                  <a:srgbClr val="004F5B"/>
                </a:solidFill>
                <a:latin typeface="Ubuntu"/>
                <a:ea typeface="Ubuntu"/>
                <a:cs typeface="Ubuntu"/>
                <a:sym typeface="Ubuntu"/>
              </a:rPr>
              <a:t>Conforming loan amounts</a:t>
            </a:r>
            <a:endParaRPr sz="1400" b="0" i="0" u="none" strike="noStrike" cap="none">
              <a:solidFill>
                <a:srgbClr val="000000"/>
              </a:solidFill>
              <a:latin typeface="Arial"/>
              <a:ea typeface="Arial"/>
              <a:cs typeface="Arial"/>
              <a:sym typeface="Arial"/>
            </a:endParaRPr>
          </a:p>
          <a:p>
            <a:pPr marL="457200" marR="0" lvl="0" indent="-292100" algn="l" rtl="0">
              <a:lnSpc>
                <a:spcPct val="150000"/>
              </a:lnSpc>
              <a:spcBef>
                <a:spcPts val="1200"/>
              </a:spcBef>
              <a:spcAft>
                <a:spcPts val="0"/>
              </a:spcAft>
              <a:buClr>
                <a:srgbClr val="24A926"/>
              </a:buClr>
              <a:buSzPts val="1000"/>
              <a:buFont typeface="Ubuntu"/>
              <a:buChar char="●"/>
            </a:pPr>
            <a:r>
              <a:rPr lang="en-US" sz="1000" b="0" i="0" u="none" strike="noStrike" cap="none">
                <a:solidFill>
                  <a:srgbClr val="004F5B"/>
                </a:solidFill>
                <a:latin typeface="Ubuntu"/>
                <a:ea typeface="Ubuntu"/>
                <a:cs typeface="Ubuntu"/>
                <a:sym typeface="Ubuntu"/>
              </a:rPr>
              <a:t>Income limit up to 200% of the MSA’s Median Family Income</a:t>
            </a:r>
            <a:endParaRPr sz="1000" b="0" i="0" u="none" strike="noStrike" cap="none">
              <a:solidFill>
                <a:srgbClr val="004F5B"/>
              </a:solidFill>
              <a:latin typeface="Ubuntu"/>
              <a:ea typeface="Ubuntu"/>
              <a:cs typeface="Ubuntu"/>
              <a:sym typeface="Ubuntu"/>
            </a:endParaRPr>
          </a:p>
        </p:txBody>
      </p:sp>
      <p:sp>
        <p:nvSpPr>
          <p:cNvPr id="100" name="Google Shape;100;p26"/>
          <p:cNvSpPr/>
          <p:nvPr/>
        </p:nvSpPr>
        <p:spPr>
          <a:xfrm>
            <a:off x="75" y="4619625"/>
            <a:ext cx="9144000" cy="523800"/>
          </a:xfrm>
          <a:prstGeom prst="rect">
            <a:avLst/>
          </a:prstGeom>
          <a:solidFill>
            <a:srgbClr val="004F5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 name="Google Shape;101;p26"/>
          <p:cNvSpPr txBox="1"/>
          <p:nvPr/>
        </p:nvSpPr>
        <p:spPr>
          <a:xfrm>
            <a:off x="366025" y="252675"/>
            <a:ext cx="6321600" cy="440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200"/>
              <a:buFont typeface="Arial"/>
              <a:buNone/>
            </a:pPr>
            <a:r>
              <a:rPr lang="en-US" sz="2200" b="0" i="0" u="none" strike="noStrike" cap="none">
                <a:solidFill>
                  <a:srgbClr val="004F5B"/>
                </a:solidFill>
                <a:latin typeface="Ubuntu Light"/>
                <a:ea typeface="Ubuntu Light"/>
                <a:cs typeface="Ubuntu Light"/>
                <a:sym typeface="Ubuntu Light"/>
              </a:rPr>
              <a:t>Right@Home Emerging Communities</a:t>
            </a:r>
            <a:endParaRPr sz="2200" b="0" i="0" u="none" strike="noStrike" cap="none">
              <a:solidFill>
                <a:srgbClr val="004F5B"/>
              </a:solidFill>
              <a:latin typeface="Ubuntu Light"/>
              <a:ea typeface="Ubuntu Light"/>
              <a:cs typeface="Ubuntu Light"/>
              <a:sym typeface="Ubuntu Light"/>
            </a:endParaRPr>
          </a:p>
        </p:txBody>
      </p:sp>
      <p:cxnSp>
        <p:nvCxnSpPr>
          <p:cNvPr id="102" name="Google Shape;102;p26"/>
          <p:cNvCxnSpPr/>
          <p:nvPr/>
        </p:nvCxnSpPr>
        <p:spPr>
          <a:xfrm>
            <a:off x="456225" y="764425"/>
            <a:ext cx="8311500" cy="0"/>
          </a:xfrm>
          <a:prstGeom prst="straightConnector1">
            <a:avLst/>
          </a:prstGeom>
          <a:noFill/>
          <a:ln w="9525" cap="flat" cmpd="sng">
            <a:solidFill>
              <a:srgbClr val="004F5B"/>
            </a:solidFill>
            <a:prstDash val="solid"/>
            <a:round/>
            <a:headEnd type="none" w="sm" len="sm"/>
            <a:tailEnd type="none" w="sm" len="sm"/>
          </a:ln>
        </p:spPr>
      </p:cxnSp>
      <p:sp>
        <p:nvSpPr>
          <p:cNvPr id="103" name="Google Shape;103;p2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104" name="Google Shape;104;p26"/>
          <p:cNvSpPr txBox="1"/>
          <p:nvPr/>
        </p:nvSpPr>
        <p:spPr>
          <a:xfrm>
            <a:off x="557930" y="4664594"/>
            <a:ext cx="7537800" cy="185700"/>
          </a:xfrm>
          <a:prstGeom prst="rect">
            <a:avLst/>
          </a:prstGeom>
          <a:noFill/>
          <a:ln>
            <a:noFill/>
          </a:ln>
        </p:spPr>
        <p:txBody>
          <a:bodyPr spcFirstLastPara="1" wrap="square" lIns="0" tIns="0" rIns="0" bIns="0" anchor="ctr" anchorCtr="0">
            <a:noAutofit/>
          </a:bodyPr>
          <a:lstStyle/>
          <a:p>
            <a:pPr marL="0" marR="0" lvl="0" indent="0" algn="l" rtl="0">
              <a:lnSpc>
                <a:spcPct val="115000"/>
              </a:lnSpc>
              <a:spcBef>
                <a:spcPts val="0"/>
              </a:spcBef>
              <a:spcAft>
                <a:spcPts val="0"/>
              </a:spcAft>
              <a:buClr>
                <a:srgbClr val="000000"/>
              </a:buClr>
              <a:buSzPts val="600"/>
              <a:buFont typeface="Arial"/>
              <a:buNone/>
            </a:pPr>
            <a:r>
              <a:rPr lang="en-US" sz="700" b="0" i="0" u="none" strike="noStrike" cap="none">
                <a:solidFill>
                  <a:schemeClr val="lt1"/>
                </a:solidFill>
                <a:latin typeface="Ubuntu"/>
                <a:ea typeface="Ubuntu"/>
                <a:cs typeface="Ubuntu"/>
                <a:sym typeface="Ubuntu"/>
              </a:rPr>
              <a:t>1. Financing of up to 100% of the purchase price or 100% LTV.  $500 borrower minimum contribution and closing costs not included. </a:t>
            </a:r>
            <a:endParaRPr sz="700" b="0" i="0" u="none" strike="noStrike" cap="none">
              <a:solidFill>
                <a:schemeClr val="lt1"/>
              </a:solidFill>
              <a:latin typeface="Ubuntu"/>
              <a:ea typeface="Ubuntu"/>
              <a:cs typeface="Ubuntu"/>
              <a:sym typeface="Ubuntu"/>
            </a:endParaRPr>
          </a:p>
        </p:txBody>
      </p:sp>
      <p:sp>
        <p:nvSpPr>
          <p:cNvPr id="105" name="Google Shape;105;p26"/>
          <p:cNvSpPr txBox="1"/>
          <p:nvPr/>
        </p:nvSpPr>
        <p:spPr>
          <a:xfrm>
            <a:off x="557930" y="4850311"/>
            <a:ext cx="8064600" cy="278100"/>
          </a:xfrm>
          <a:prstGeom prst="rect">
            <a:avLst/>
          </a:prstGeom>
          <a:noFill/>
          <a:ln>
            <a:noFill/>
          </a:ln>
        </p:spPr>
        <p:txBody>
          <a:bodyPr spcFirstLastPara="1" wrap="square" lIns="0" tIns="0" rIns="0" bIns="0" anchor="t" anchorCtr="0">
            <a:noAutofit/>
          </a:bodyPr>
          <a:lstStyle/>
          <a:p>
            <a:pPr marL="0" marR="0" lvl="0" indent="0" algn="l" rtl="0">
              <a:lnSpc>
                <a:spcPct val="115000"/>
              </a:lnSpc>
              <a:spcBef>
                <a:spcPts val="0"/>
              </a:spcBef>
              <a:spcAft>
                <a:spcPts val="0"/>
              </a:spcAft>
              <a:buClr>
                <a:srgbClr val="000000"/>
              </a:buClr>
              <a:buSzPts val="600"/>
              <a:buFont typeface="Arial"/>
              <a:buNone/>
            </a:pPr>
            <a:r>
              <a:rPr lang="en-US" sz="700" b="0" i="0" u="none" strike="noStrike" cap="none">
                <a:solidFill>
                  <a:schemeClr val="lt1"/>
                </a:solidFill>
                <a:latin typeface="Ubuntu"/>
                <a:ea typeface="Ubuntu"/>
                <a:cs typeface="Ubuntu"/>
                <a:sym typeface="Ubuntu"/>
              </a:rPr>
              <a:t>Mortgages are subject to approval. Interest rates are subject to change without notice and are dependent on credit score. Certain conditions apply. This is not a commitment to lend or rate guarantee. </a:t>
            </a:r>
            <a:endParaRPr sz="1400" b="0" i="0" u="none" strike="noStrike" cap="none">
              <a:solidFill>
                <a:srgbClr val="000000"/>
              </a:solidFill>
              <a:latin typeface="Arial"/>
              <a:ea typeface="Arial"/>
              <a:cs typeface="Arial"/>
              <a:sym typeface="Arial"/>
            </a:endParaRPr>
          </a:p>
          <a:p>
            <a:pPr marL="0" lvl="0" indent="0" algn="l" rtl="0">
              <a:spcBef>
                <a:spcPts val="0"/>
              </a:spcBef>
              <a:spcAft>
                <a:spcPts val="0"/>
              </a:spcAft>
              <a:buClr>
                <a:schemeClr val="dk1"/>
              </a:buClr>
              <a:buSzPts val="600"/>
              <a:buFont typeface="Arial"/>
              <a:buNone/>
            </a:pPr>
            <a:r>
              <a:rPr lang="en-US" sz="700">
                <a:solidFill>
                  <a:schemeClr val="lt1"/>
                </a:solidFill>
                <a:latin typeface="Ubuntu"/>
                <a:ea typeface="Ubuntu"/>
                <a:cs typeface="Ubuntu"/>
                <a:sym typeface="Ubuntu"/>
              </a:rPr>
              <a:t>© 2025 Cadence Bank. All Rights Reserved. Member FDIC. NMLS # 410279</a:t>
            </a:r>
            <a:endParaRPr sz="700">
              <a:solidFill>
                <a:schemeClr val="dk1"/>
              </a:solidFill>
              <a:latin typeface="Ubuntu"/>
              <a:ea typeface="Ubuntu"/>
              <a:cs typeface="Ubuntu"/>
              <a:sym typeface="Ubuntu"/>
            </a:endParaRPr>
          </a:p>
          <a:p>
            <a:pPr marL="0" marR="0" lvl="0" indent="0" algn="l" rtl="0">
              <a:lnSpc>
                <a:spcPct val="115000"/>
              </a:lnSpc>
              <a:spcBef>
                <a:spcPts val="0"/>
              </a:spcBef>
              <a:spcAft>
                <a:spcPts val="0"/>
              </a:spcAft>
              <a:buClr>
                <a:srgbClr val="000000"/>
              </a:buClr>
              <a:buSzPts val="600"/>
              <a:buFont typeface="Arial"/>
              <a:buNone/>
            </a:pPr>
            <a:endParaRPr sz="700">
              <a:solidFill>
                <a:schemeClr val="lt1"/>
              </a:solidFill>
              <a:latin typeface="Ubuntu"/>
              <a:ea typeface="Ubuntu"/>
              <a:cs typeface="Ubuntu"/>
              <a:sym typeface="Ubuntu"/>
            </a:endParaRPr>
          </a:p>
        </p:txBody>
      </p:sp>
      <p:pic>
        <p:nvPicPr>
          <p:cNvPr id="106" name="Google Shape;106;p26"/>
          <p:cNvPicPr preferRelativeResize="0"/>
          <p:nvPr/>
        </p:nvPicPr>
        <p:blipFill rotWithShape="1">
          <a:blip r:embed="rId3">
            <a:alphaModFix/>
          </a:blip>
          <a:srcRect t="70891"/>
          <a:stretch/>
        </p:blipFill>
        <p:spPr>
          <a:xfrm>
            <a:off x="194529" y="4713690"/>
            <a:ext cx="282920" cy="315531"/>
          </a:xfrm>
          <a:prstGeom prst="rect">
            <a:avLst/>
          </a:prstGeom>
          <a:noFill/>
          <a:ln>
            <a:noFill/>
          </a:ln>
        </p:spPr>
      </p:pic>
      <p:pic>
        <p:nvPicPr>
          <p:cNvPr id="107" name="Google Shape;107;p26"/>
          <p:cNvPicPr preferRelativeResize="0"/>
          <p:nvPr/>
        </p:nvPicPr>
        <p:blipFill rotWithShape="1">
          <a:blip r:embed="rId4">
            <a:alphaModFix/>
          </a:blip>
          <a:srcRect/>
          <a:stretch/>
        </p:blipFill>
        <p:spPr>
          <a:xfrm>
            <a:off x="285546" y="217083"/>
            <a:ext cx="191904" cy="213229"/>
          </a:xfrm>
          <a:prstGeom prst="rect">
            <a:avLst/>
          </a:prstGeom>
          <a:noFill/>
          <a:ln>
            <a:noFill/>
          </a:ln>
        </p:spPr>
      </p:pic>
      <p:pic>
        <p:nvPicPr>
          <p:cNvPr id="108" name="Google Shape;108;p26"/>
          <p:cNvPicPr preferRelativeResize="0"/>
          <p:nvPr/>
        </p:nvPicPr>
        <p:blipFill rotWithShape="1">
          <a:blip r:embed="rId5">
            <a:alphaModFix/>
          </a:blip>
          <a:srcRect/>
          <a:stretch/>
        </p:blipFill>
        <p:spPr>
          <a:xfrm>
            <a:off x="7720517" y="253040"/>
            <a:ext cx="1073484" cy="354544"/>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09"/>
        <p:cNvGrpSpPr/>
        <p:nvPr/>
      </p:nvGrpSpPr>
      <p:grpSpPr>
        <a:xfrm>
          <a:off x="0" y="0"/>
          <a:ext cx="0" cy="0"/>
          <a:chOff x="0" y="0"/>
          <a:chExt cx="0" cy="0"/>
        </a:xfrm>
      </p:grpSpPr>
      <p:graphicFrame>
        <p:nvGraphicFramePr>
          <p:cNvPr id="110" name="Google Shape;110;p27"/>
          <p:cNvGraphicFramePr/>
          <p:nvPr/>
        </p:nvGraphicFramePr>
        <p:xfrm>
          <a:off x="456224" y="1459754"/>
          <a:ext cx="8311500" cy="2076475"/>
        </p:xfrm>
        <a:graphic>
          <a:graphicData uri="http://schemas.openxmlformats.org/drawingml/2006/table">
            <a:tbl>
              <a:tblPr firstRow="1">
                <a:noFill/>
                <a:tableStyleId>{5F4DE620-E8AB-40EF-81BF-E4FC5C45284E}</a:tableStyleId>
              </a:tblPr>
              <a:tblGrid>
                <a:gridCol w="1115400">
                  <a:extLst>
                    <a:ext uri="{9D8B030D-6E8A-4147-A177-3AD203B41FA5}">
                      <a16:colId xmlns:a16="http://schemas.microsoft.com/office/drawing/2014/main" val="20000"/>
                    </a:ext>
                  </a:extLst>
                </a:gridCol>
                <a:gridCol w="2591025">
                  <a:extLst>
                    <a:ext uri="{9D8B030D-6E8A-4147-A177-3AD203B41FA5}">
                      <a16:colId xmlns:a16="http://schemas.microsoft.com/office/drawing/2014/main" val="20001"/>
                    </a:ext>
                  </a:extLst>
                </a:gridCol>
                <a:gridCol w="2450800">
                  <a:extLst>
                    <a:ext uri="{9D8B030D-6E8A-4147-A177-3AD203B41FA5}">
                      <a16:colId xmlns:a16="http://schemas.microsoft.com/office/drawing/2014/main" val="20002"/>
                    </a:ext>
                  </a:extLst>
                </a:gridCol>
                <a:gridCol w="2154275">
                  <a:extLst>
                    <a:ext uri="{9D8B030D-6E8A-4147-A177-3AD203B41FA5}">
                      <a16:colId xmlns:a16="http://schemas.microsoft.com/office/drawing/2014/main" val="20003"/>
                    </a:ext>
                  </a:extLst>
                </a:gridCol>
              </a:tblGrid>
              <a:tr h="347750">
                <a:tc>
                  <a:txBody>
                    <a:bodyPr/>
                    <a:lstStyle/>
                    <a:p>
                      <a:pPr marL="0" marR="0" lvl="0" indent="0" algn="ctr" rtl="0">
                        <a:lnSpc>
                          <a:spcPct val="114000"/>
                        </a:lnSpc>
                        <a:spcBef>
                          <a:spcPts val="0"/>
                        </a:spcBef>
                        <a:spcAft>
                          <a:spcPts val="0"/>
                        </a:spcAft>
                        <a:buClr>
                          <a:srgbClr val="006648"/>
                        </a:buClr>
                        <a:buSzPts val="1200"/>
                        <a:buFont typeface="Arial"/>
                        <a:buNone/>
                      </a:pPr>
                      <a:endParaRPr sz="1400" b="1" u="none" strike="noStrike" cap="none">
                        <a:solidFill>
                          <a:srgbClr val="FFFFFF"/>
                        </a:solidFill>
                        <a:latin typeface="Ubuntu"/>
                        <a:ea typeface="Ubuntu"/>
                        <a:cs typeface="Ubuntu"/>
                        <a:sym typeface="Ubuntu"/>
                      </a:endParaRPr>
                    </a:p>
                  </a:txBody>
                  <a:tcPr marL="45725" marR="45725" marT="45725" marB="45725" anchor="ctr">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D9D9D9"/>
                      </a:solidFill>
                      <a:prstDash val="solid"/>
                      <a:round/>
                      <a:headEnd type="none" w="sm" len="sm"/>
                      <a:tailEnd type="none" w="sm" len="sm"/>
                    </a:lnT>
                    <a:lnB w="9525" cap="flat" cmpd="sng">
                      <a:solidFill>
                        <a:srgbClr val="D9D9D9"/>
                      </a:solidFill>
                      <a:prstDash val="solid"/>
                      <a:round/>
                      <a:headEnd type="none" w="sm" len="sm"/>
                      <a:tailEnd type="none" w="sm" len="sm"/>
                    </a:lnB>
                  </a:tcPr>
                </a:tc>
                <a:tc>
                  <a:txBody>
                    <a:bodyPr/>
                    <a:lstStyle/>
                    <a:p>
                      <a:pPr marL="0" marR="0" lvl="0" indent="0" algn="ctr" rtl="0">
                        <a:lnSpc>
                          <a:spcPct val="114000"/>
                        </a:lnSpc>
                        <a:spcBef>
                          <a:spcPts val="0"/>
                        </a:spcBef>
                        <a:spcAft>
                          <a:spcPts val="0"/>
                        </a:spcAft>
                        <a:buClr>
                          <a:srgbClr val="006648"/>
                        </a:buClr>
                        <a:buSzPts val="1200"/>
                        <a:buFont typeface="Arial"/>
                        <a:buNone/>
                      </a:pPr>
                      <a:r>
                        <a:rPr lang="en-US" sz="1200" b="1" u="none" strike="noStrike" cap="none">
                          <a:solidFill>
                            <a:srgbClr val="FFFFFF"/>
                          </a:solidFill>
                          <a:latin typeface="Ubuntu"/>
                          <a:ea typeface="Ubuntu"/>
                          <a:cs typeface="Ubuntu"/>
                          <a:sym typeface="Ubuntu"/>
                        </a:rPr>
                        <a:t>Right@Home</a:t>
                      </a:r>
                      <a:endParaRPr sz="1400" b="1" u="none" strike="noStrike" cap="none">
                        <a:solidFill>
                          <a:srgbClr val="FFFFFF"/>
                        </a:solidFill>
                        <a:latin typeface="Ubuntu"/>
                        <a:ea typeface="Ubuntu"/>
                        <a:cs typeface="Ubuntu"/>
                        <a:sym typeface="Ubuntu"/>
                      </a:endParaRPr>
                    </a:p>
                  </a:txBody>
                  <a:tcPr marL="45725" marR="45725" marT="45725" marB="45725" anchor="ctr">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D9D9D9"/>
                      </a:solidFill>
                      <a:prstDash val="solid"/>
                      <a:round/>
                      <a:headEnd type="none" w="sm" len="sm"/>
                      <a:tailEnd type="none" w="sm" len="sm"/>
                    </a:lnT>
                    <a:lnB w="9525" cap="flat" cmpd="sng">
                      <a:solidFill>
                        <a:srgbClr val="D9D9D9"/>
                      </a:solidFill>
                      <a:prstDash val="solid"/>
                      <a:round/>
                      <a:headEnd type="none" w="sm" len="sm"/>
                      <a:tailEnd type="none" w="sm" len="sm"/>
                    </a:lnB>
                    <a:solidFill>
                      <a:srgbClr val="24A926"/>
                    </a:solidFill>
                  </a:tcPr>
                </a:tc>
                <a:tc>
                  <a:txBody>
                    <a:bodyPr/>
                    <a:lstStyle/>
                    <a:p>
                      <a:pPr marL="0" marR="0" lvl="0" indent="0" algn="ctr" rtl="0">
                        <a:lnSpc>
                          <a:spcPct val="114000"/>
                        </a:lnSpc>
                        <a:spcBef>
                          <a:spcPts val="0"/>
                        </a:spcBef>
                        <a:spcAft>
                          <a:spcPts val="0"/>
                        </a:spcAft>
                        <a:buClr>
                          <a:srgbClr val="006648"/>
                        </a:buClr>
                        <a:buSzPts val="1200"/>
                        <a:buFont typeface="Arial"/>
                        <a:buNone/>
                      </a:pPr>
                      <a:r>
                        <a:rPr lang="en-US" sz="1200" b="1" u="none" strike="noStrike" cap="none">
                          <a:solidFill>
                            <a:srgbClr val="FFFFFF"/>
                          </a:solidFill>
                          <a:latin typeface="Ubuntu"/>
                          <a:ea typeface="Ubuntu"/>
                          <a:cs typeface="Ubuntu"/>
                          <a:sym typeface="Ubuntu"/>
                        </a:rPr>
                        <a:t>Right@Home</a:t>
                      </a:r>
                      <a:endParaRPr sz="1400" b="1" u="none" strike="noStrike" cap="none">
                        <a:solidFill>
                          <a:srgbClr val="FFFFFF"/>
                        </a:solidFill>
                        <a:latin typeface="Ubuntu"/>
                        <a:ea typeface="Ubuntu"/>
                        <a:cs typeface="Ubuntu"/>
                        <a:sym typeface="Ubuntu"/>
                      </a:endParaRPr>
                    </a:p>
                  </a:txBody>
                  <a:tcPr marL="45725" marR="45725" marT="45725" marB="45725" anchor="ctr">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D9D9D9"/>
                      </a:solidFill>
                      <a:prstDash val="solid"/>
                      <a:round/>
                      <a:headEnd type="none" w="sm" len="sm"/>
                      <a:tailEnd type="none" w="sm" len="sm"/>
                    </a:lnT>
                    <a:lnB w="9525" cap="flat" cmpd="sng">
                      <a:solidFill>
                        <a:srgbClr val="D9D9D9"/>
                      </a:solidFill>
                      <a:prstDash val="solid"/>
                      <a:round/>
                      <a:headEnd type="none" w="sm" len="sm"/>
                      <a:tailEnd type="none" w="sm" len="sm"/>
                    </a:lnB>
                    <a:solidFill>
                      <a:srgbClr val="004F5B"/>
                    </a:solidFill>
                  </a:tcPr>
                </a:tc>
                <a:tc>
                  <a:txBody>
                    <a:bodyPr/>
                    <a:lstStyle/>
                    <a:p>
                      <a:pPr marL="0" marR="0" lvl="0" indent="0" algn="ctr" rtl="0">
                        <a:lnSpc>
                          <a:spcPct val="114000"/>
                        </a:lnSpc>
                        <a:spcBef>
                          <a:spcPts val="0"/>
                        </a:spcBef>
                        <a:spcAft>
                          <a:spcPts val="0"/>
                        </a:spcAft>
                        <a:buClr>
                          <a:srgbClr val="006648"/>
                        </a:buClr>
                        <a:buSzPts val="1200"/>
                        <a:buFont typeface="Arial"/>
                        <a:buNone/>
                      </a:pPr>
                      <a:r>
                        <a:rPr lang="en-US" sz="1200" b="1" u="none" strike="noStrike" cap="none">
                          <a:solidFill>
                            <a:srgbClr val="FFFFFF"/>
                          </a:solidFill>
                          <a:latin typeface="Ubuntu"/>
                          <a:ea typeface="Ubuntu"/>
                          <a:cs typeface="Ubuntu"/>
                          <a:sym typeface="Ubuntu"/>
                        </a:rPr>
                        <a:t>Right@Home </a:t>
                      </a:r>
                      <a:endParaRPr sz="1400" u="none" strike="noStrike" cap="none"/>
                    </a:p>
                    <a:p>
                      <a:pPr marL="0" marR="0" lvl="0" indent="0" algn="ctr" rtl="0">
                        <a:lnSpc>
                          <a:spcPct val="114000"/>
                        </a:lnSpc>
                        <a:spcBef>
                          <a:spcPts val="0"/>
                        </a:spcBef>
                        <a:spcAft>
                          <a:spcPts val="0"/>
                        </a:spcAft>
                        <a:buClr>
                          <a:srgbClr val="006648"/>
                        </a:buClr>
                        <a:buSzPts val="1200"/>
                        <a:buFont typeface="Arial"/>
                        <a:buNone/>
                      </a:pPr>
                      <a:r>
                        <a:rPr lang="en-US" sz="1200" b="1" u="none" strike="noStrike" cap="none">
                          <a:solidFill>
                            <a:srgbClr val="FFFFFF"/>
                          </a:solidFill>
                          <a:latin typeface="Ubuntu"/>
                          <a:ea typeface="Ubuntu"/>
                          <a:cs typeface="Ubuntu"/>
                          <a:sym typeface="Ubuntu"/>
                        </a:rPr>
                        <a:t>Emerging Communities</a:t>
                      </a:r>
                      <a:endParaRPr sz="1400" b="1" u="none" strike="noStrike" cap="none">
                        <a:solidFill>
                          <a:srgbClr val="FFFFFF"/>
                        </a:solidFill>
                        <a:latin typeface="Ubuntu"/>
                        <a:ea typeface="Ubuntu"/>
                        <a:cs typeface="Ubuntu"/>
                        <a:sym typeface="Ubuntu"/>
                      </a:endParaRPr>
                    </a:p>
                  </a:txBody>
                  <a:tcPr marL="45725" marR="45725" marT="45725" marB="45725" anchor="ctr">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D9D9D9"/>
                      </a:solidFill>
                      <a:prstDash val="solid"/>
                      <a:round/>
                      <a:headEnd type="none" w="sm" len="sm"/>
                      <a:tailEnd type="none" w="sm" len="sm"/>
                    </a:lnT>
                    <a:lnB w="9525" cap="flat" cmpd="sng">
                      <a:solidFill>
                        <a:srgbClr val="D9D9D9"/>
                      </a:solidFill>
                      <a:prstDash val="solid"/>
                      <a:round/>
                      <a:headEnd type="none" w="sm" len="sm"/>
                      <a:tailEnd type="none" w="sm" len="sm"/>
                    </a:lnB>
                    <a:solidFill>
                      <a:srgbClr val="24A926"/>
                    </a:solidFill>
                  </a:tcPr>
                </a:tc>
                <a:extLst>
                  <a:ext uri="{0D108BD9-81ED-4DB2-BD59-A6C34878D82A}">
                    <a16:rowId xmlns:a16="http://schemas.microsoft.com/office/drawing/2014/main" val="10000"/>
                  </a:ext>
                </a:extLst>
              </a:tr>
              <a:tr h="630125">
                <a:tc>
                  <a:txBody>
                    <a:bodyPr/>
                    <a:lstStyle/>
                    <a:p>
                      <a:pPr marL="0" marR="0" lvl="0" indent="0" algn="l" rtl="0">
                        <a:lnSpc>
                          <a:spcPct val="114000"/>
                        </a:lnSpc>
                        <a:spcBef>
                          <a:spcPts val="0"/>
                        </a:spcBef>
                        <a:spcAft>
                          <a:spcPts val="0"/>
                        </a:spcAft>
                        <a:buClr>
                          <a:srgbClr val="222222"/>
                        </a:buClr>
                        <a:buSzPts val="1200"/>
                        <a:buFont typeface="Arial"/>
                        <a:buNone/>
                      </a:pPr>
                      <a:r>
                        <a:rPr lang="en-US" sz="1050" b="1" u="none" strike="noStrike" cap="none">
                          <a:solidFill>
                            <a:srgbClr val="004F5B"/>
                          </a:solidFill>
                          <a:latin typeface="Ubuntu"/>
                          <a:ea typeface="Ubuntu"/>
                          <a:cs typeface="Ubuntu"/>
                          <a:sym typeface="Ubuntu"/>
                        </a:rPr>
                        <a:t>Tract</a:t>
                      </a:r>
                      <a:endParaRPr sz="1050" b="1" u="none" strike="noStrike" cap="none">
                        <a:solidFill>
                          <a:srgbClr val="004F5B"/>
                        </a:solidFill>
                        <a:latin typeface="Ubuntu"/>
                        <a:ea typeface="Ubuntu"/>
                        <a:cs typeface="Ubuntu"/>
                        <a:sym typeface="Ubuntu"/>
                      </a:endParaRPr>
                    </a:p>
                  </a:txBody>
                  <a:tcPr marL="66675" marR="66675" marT="66675" marB="66675" anchor="ctr">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D9D9D9"/>
                      </a:solidFill>
                      <a:prstDash val="solid"/>
                      <a:round/>
                      <a:headEnd type="none" w="sm" len="sm"/>
                      <a:tailEnd type="none" w="sm" len="sm"/>
                    </a:lnT>
                    <a:lnB w="9525" cap="flat" cmpd="sng">
                      <a:solidFill>
                        <a:srgbClr val="D9D9D9"/>
                      </a:solidFill>
                      <a:prstDash val="solid"/>
                      <a:round/>
                      <a:headEnd type="none" w="sm" len="sm"/>
                      <a:tailEnd type="none" w="sm" len="sm"/>
                    </a:lnB>
                    <a:solidFill>
                      <a:srgbClr val="FFFFFF"/>
                    </a:solidFill>
                  </a:tcPr>
                </a:tc>
                <a:tc>
                  <a:txBody>
                    <a:bodyPr/>
                    <a:lstStyle/>
                    <a:p>
                      <a:pPr marL="0" marR="0" lvl="0" indent="0" algn="ctr" rtl="0">
                        <a:lnSpc>
                          <a:spcPct val="150000"/>
                        </a:lnSpc>
                        <a:spcBef>
                          <a:spcPts val="0"/>
                        </a:spcBef>
                        <a:spcAft>
                          <a:spcPts val="0"/>
                        </a:spcAft>
                        <a:buClr>
                          <a:srgbClr val="222222"/>
                        </a:buClr>
                        <a:buSzPts val="1200"/>
                        <a:buFont typeface="Arial"/>
                        <a:buNone/>
                      </a:pPr>
                      <a:r>
                        <a:rPr lang="en-US" sz="1000" u="none" strike="noStrike" cap="none">
                          <a:solidFill>
                            <a:srgbClr val="004F5B"/>
                          </a:solidFill>
                          <a:latin typeface="Ubuntu"/>
                          <a:ea typeface="Ubuntu"/>
                          <a:cs typeface="Ubuntu"/>
                          <a:sym typeface="Ubuntu"/>
                        </a:rPr>
                        <a:t>Low- or Moderate-Income Census Tract</a:t>
                      </a:r>
                      <a:endParaRPr sz="1000" u="none" strike="noStrike" cap="none">
                        <a:solidFill>
                          <a:srgbClr val="004F5B"/>
                        </a:solidFill>
                        <a:latin typeface="Ubuntu"/>
                        <a:ea typeface="Ubuntu"/>
                        <a:cs typeface="Ubuntu"/>
                        <a:sym typeface="Ubuntu"/>
                      </a:endParaRPr>
                    </a:p>
                  </a:txBody>
                  <a:tcPr marL="66675" marR="66675" marT="66675" marB="66675" anchor="ctr">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D9D9D9"/>
                      </a:solidFill>
                      <a:prstDash val="solid"/>
                      <a:round/>
                      <a:headEnd type="none" w="sm" len="sm"/>
                      <a:tailEnd type="none" w="sm" len="sm"/>
                    </a:lnT>
                    <a:lnB w="9525" cap="flat" cmpd="sng">
                      <a:solidFill>
                        <a:srgbClr val="D9D9D9"/>
                      </a:solidFill>
                      <a:prstDash val="solid"/>
                      <a:round/>
                      <a:headEnd type="none" w="sm" len="sm"/>
                      <a:tailEnd type="none" w="sm" len="sm"/>
                    </a:lnB>
                    <a:solidFill>
                      <a:srgbClr val="FFFFFF"/>
                    </a:solidFill>
                  </a:tcPr>
                </a:tc>
                <a:tc>
                  <a:txBody>
                    <a:bodyPr/>
                    <a:lstStyle/>
                    <a:p>
                      <a:pPr marL="0" marR="0" lvl="0" indent="0" algn="ctr" rtl="0">
                        <a:lnSpc>
                          <a:spcPct val="150000"/>
                        </a:lnSpc>
                        <a:spcBef>
                          <a:spcPts val="0"/>
                        </a:spcBef>
                        <a:spcAft>
                          <a:spcPts val="0"/>
                        </a:spcAft>
                        <a:buClr>
                          <a:srgbClr val="222222"/>
                        </a:buClr>
                        <a:buSzPts val="1200"/>
                        <a:buFont typeface="Arial"/>
                        <a:buNone/>
                      </a:pPr>
                      <a:r>
                        <a:rPr lang="en-US" sz="1000" u="none" strike="noStrike" cap="none">
                          <a:solidFill>
                            <a:srgbClr val="004F5B"/>
                          </a:solidFill>
                          <a:latin typeface="Ubuntu"/>
                          <a:ea typeface="Ubuntu"/>
                          <a:cs typeface="Ubuntu"/>
                          <a:sym typeface="Ubuntu"/>
                        </a:rPr>
                        <a:t>Middle- or Upper-Income Census Tract</a:t>
                      </a:r>
                      <a:endParaRPr sz="1000" u="none" strike="noStrike" cap="none">
                        <a:solidFill>
                          <a:srgbClr val="004F5B"/>
                        </a:solidFill>
                        <a:latin typeface="Ubuntu"/>
                        <a:ea typeface="Ubuntu"/>
                        <a:cs typeface="Ubuntu"/>
                        <a:sym typeface="Ubuntu"/>
                      </a:endParaRPr>
                    </a:p>
                  </a:txBody>
                  <a:tcPr marL="66675" marR="66675" marT="66675" marB="66675" anchor="ctr">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D9D9D9"/>
                      </a:solidFill>
                      <a:prstDash val="solid"/>
                      <a:round/>
                      <a:headEnd type="none" w="sm" len="sm"/>
                      <a:tailEnd type="none" w="sm" len="sm"/>
                    </a:lnT>
                    <a:lnB w="9525" cap="flat" cmpd="sng">
                      <a:solidFill>
                        <a:srgbClr val="D9D9D9"/>
                      </a:solidFill>
                      <a:prstDash val="solid"/>
                      <a:round/>
                      <a:headEnd type="none" w="sm" len="sm"/>
                      <a:tailEnd type="none" w="sm" len="sm"/>
                    </a:lnB>
                    <a:solidFill>
                      <a:srgbClr val="F3F3F3"/>
                    </a:solidFill>
                  </a:tcPr>
                </a:tc>
                <a:tc>
                  <a:txBody>
                    <a:bodyPr/>
                    <a:lstStyle/>
                    <a:p>
                      <a:pPr marL="0" marR="0" lvl="0" indent="0" algn="ctr" rtl="0">
                        <a:lnSpc>
                          <a:spcPct val="150000"/>
                        </a:lnSpc>
                        <a:spcBef>
                          <a:spcPts val="0"/>
                        </a:spcBef>
                        <a:spcAft>
                          <a:spcPts val="0"/>
                        </a:spcAft>
                        <a:buClr>
                          <a:srgbClr val="222222"/>
                        </a:buClr>
                        <a:buSzPts val="1200"/>
                        <a:buFont typeface="Arial"/>
                        <a:buNone/>
                      </a:pPr>
                      <a:r>
                        <a:rPr lang="en-US" sz="1000" u="none" strike="noStrike" cap="none">
                          <a:solidFill>
                            <a:srgbClr val="004F5B"/>
                          </a:solidFill>
                          <a:latin typeface="Ubuntu"/>
                          <a:ea typeface="Ubuntu"/>
                          <a:cs typeface="Ubuntu"/>
                          <a:sym typeface="Ubuntu"/>
                        </a:rPr>
                        <a:t>Majority-Minority Census Tract</a:t>
                      </a:r>
                      <a:endParaRPr sz="1000" u="none" strike="noStrike" cap="none">
                        <a:solidFill>
                          <a:srgbClr val="004F5B"/>
                        </a:solidFill>
                        <a:latin typeface="Ubuntu"/>
                        <a:ea typeface="Ubuntu"/>
                        <a:cs typeface="Ubuntu"/>
                        <a:sym typeface="Ubuntu"/>
                      </a:endParaRPr>
                    </a:p>
                  </a:txBody>
                  <a:tcPr marL="66675" marR="66675" marT="66675" marB="66675" anchor="ctr">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D9D9D9"/>
                      </a:solidFill>
                      <a:prstDash val="solid"/>
                      <a:round/>
                      <a:headEnd type="none" w="sm" len="sm"/>
                      <a:tailEnd type="none" w="sm" len="sm"/>
                    </a:lnT>
                    <a:lnB w="9525" cap="flat" cmpd="sng">
                      <a:solidFill>
                        <a:srgbClr val="D9D9D9"/>
                      </a:solidFill>
                      <a:prstDash val="solid"/>
                      <a:round/>
                      <a:headEnd type="none" w="sm" len="sm"/>
                      <a:tailEnd type="none" w="sm" len="sm"/>
                    </a:lnB>
                    <a:solidFill>
                      <a:srgbClr val="FFFFFF"/>
                    </a:solidFill>
                  </a:tcPr>
                </a:tc>
                <a:extLst>
                  <a:ext uri="{0D108BD9-81ED-4DB2-BD59-A6C34878D82A}">
                    <a16:rowId xmlns:a16="http://schemas.microsoft.com/office/drawing/2014/main" val="10001"/>
                  </a:ext>
                </a:extLst>
              </a:tr>
              <a:tr h="387875">
                <a:tc>
                  <a:txBody>
                    <a:bodyPr/>
                    <a:lstStyle/>
                    <a:p>
                      <a:pPr marL="0" marR="0" lvl="0" indent="0" algn="l" rtl="0">
                        <a:lnSpc>
                          <a:spcPct val="114000"/>
                        </a:lnSpc>
                        <a:spcBef>
                          <a:spcPts val="0"/>
                        </a:spcBef>
                        <a:spcAft>
                          <a:spcPts val="0"/>
                        </a:spcAft>
                        <a:buClr>
                          <a:srgbClr val="222222"/>
                        </a:buClr>
                        <a:buSzPts val="1200"/>
                        <a:buFont typeface="Arial"/>
                        <a:buNone/>
                      </a:pPr>
                      <a:r>
                        <a:rPr lang="en-US" sz="1050" b="1" u="none" strike="noStrike" cap="none">
                          <a:solidFill>
                            <a:srgbClr val="004F5B"/>
                          </a:solidFill>
                          <a:latin typeface="Ubuntu"/>
                          <a:ea typeface="Ubuntu"/>
                          <a:cs typeface="Ubuntu"/>
                          <a:sym typeface="Ubuntu"/>
                        </a:rPr>
                        <a:t>Income Limits</a:t>
                      </a:r>
                      <a:endParaRPr sz="1050" b="1" u="none" strike="noStrike" cap="none">
                        <a:solidFill>
                          <a:srgbClr val="004F5B"/>
                        </a:solidFill>
                        <a:latin typeface="Ubuntu"/>
                        <a:ea typeface="Ubuntu"/>
                        <a:cs typeface="Ubuntu"/>
                        <a:sym typeface="Ubuntu"/>
                      </a:endParaRPr>
                    </a:p>
                  </a:txBody>
                  <a:tcPr marL="66675" marR="66675" marT="66675" marB="66675" anchor="ctr">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D9D9D9"/>
                      </a:solidFill>
                      <a:prstDash val="solid"/>
                      <a:round/>
                      <a:headEnd type="none" w="sm" len="sm"/>
                      <a:tailEnd type="none" w="sm" len="sm"/>
                    </a:lnT>
                    <a:lnB w="9525" cap="flat" cmpd="sng">
                      <a:solidFill>
                        <a:srgbClr val="D9D9D9"/>
                      </a:solidFill>
                      <a:prstDash val="solid"/>
                      <a:round/>
                      <a:headEnd type="none" w="sm" len="sm"/>
                      <a:tailEnd type="none" w="sm" len="sm"/>
                    </a:lnB>
                    <a:solidFill>
                      <a:srgbClr val="FFFFFF"/>
                    </a:solidFill>
                  </a:tcPr>
                </a:tc>
                <a:tc>
                  <a:txBody>
                    <a:bodyPr/>
                    <a:lstStyle/>
                    <a:p>
                      <a:pPr marL="0" marR="0" lvl="0" indent="0" algn="ctr" rtl="0">
                        <a:lnSpc>
                          <a:spcPct val="150000"/>
                        </a:lnSpc>
                        <a:spcBef>
                          <a:spcPts val="0"/>
                        </a:spcBef>
                        <a:spcAft>
                          <a:spcPts val="0"/>
                        </a:spcAft>
                        <a:buClr>
                          <a:srgbClr val="222222"/>
                        </a:buClr>
                        <a:buSzPts val="1200"/>
                        <a:buFont typeface="Arial"/>
                        <a:buNone/>
                      </a:pPr>
                      <a:r>
                        <a:rPr lang="en-US" sz="1000" u="none" strike="noStrike" cap="none">
                          <a:solidFill>
                            <a:srgbClr val="004F5B"/>
                          </a:solidFill>
                          <a:latin typeface="Ubuntu"/>
                          <a:ea typeface="Ubuntu"/>
                          <a:cs typeface="Ubuntu"/>
                          <a:sym typeface="Ubuntu"/>
                        </a:rPr>
                        <a:t>None</a:t>
                      </a:r>
                      <a:endParaRPr sz="1000" u="none" strike="noStrike" cap="none">
                        <a:solidFill>
                          <a:srgbClr val="004F5B"/>
                        </a:solidFill>
                        <a:latin typeface="Ubuntu"/>
                        <a:ea typeface="Ubuntu"/>
                        <a:cs typeface="Ubuntu"/>
                        <a:sym typeface="Ubuntu"/>
                      </a:endParaRPr>
                    </a:p>
                  </a:txBody>
                  <a:tcPr marL="66675" marR="66675" marT="66675" marB="66675" anchor="ctr">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D9D9D9"/>
                      </a:solidFill>
                      <a:prstDash val="solid"/>
                      <a:round/>
                      <a:headEnd type="none" w="sm" len="sm"/>
                      <a:tailEnd type="none" w="sm" len="sm"/>
                    </a:lnT>
                    <a:lnB w="9525" cap="flat" cmpd="sng">
                      <a:solidFill>
                        <a:srgbClr val="D9D9D9"/>
                      </a:solidFill>
                      <a:prstDash val="solid"/>
                      <a:round/>
                      <a:headEnd type="none" w="sm" len="sm"/>
                      <a:tailEnd type="none" w="sm" len="sm"/>
                    </a:lnB>
                    <a:solidFill>
                      <a:srgbClr val="FFFFFF"/>
                    </a:solidFill>
                  </a:tcPr>
                </a:tc>
                <a:tc>
                  <a:txBody>
                    <a:bodyPr/>
                    <a:lstStyle/>
                    <a:p>
                      <a:pPr marL="0" marR="0" lvl="0" indent="0" algn="ctr" rtl="0">
                        <a:lnSpc>
                          <a:spcPct val="140000"/>
                        </a:lnSpc>
                        <a:spcBef>
                          <a:spcPts val="0"/>
                        </a:spcBef>
                        <a:spcAft>
                          <a:spcPts val="0"/>
                        </a:spcAft>
                        <a:buClr>
                          <a:srgbClr val="222222"/>
                        </a:buClr>
                        <a:buSzPts val="1200"/>
                        <a:buFont typeface="Arial"/>
                        <a:buNone/>
                      </a:pPr>
                      <a:r>
                        <a:rPr lang="en-US" sz="1000" u="none" strike="noStrike" cap="none">
                          <a:solidFill>
                            <a:srgbClr val="004F5B"/>
                          </a:solidFill>
                          <a:latin typeface="Ubuntu"/>
                          <a:ea typeface="Ubuntu"/>
                          <a:cs typeface="Ubuntu"/>
                          <a:sym typeface="Ubuntu"/>
                        </a:rPr>
                        <a:t>80% of the MSA’s estimated median  family income in Middle/Upper Income Census Tracts</a:t>
                      </a:r>
                      <a:endParaRPr sz="1000" u="none" strike="noStrike" cap="none">
                        <a:solidFill>
                          <a:srgbClr val="004F5B"/>
                        </a:solidFill>
                        <a:latin typeface="Ubuntu"/>
                        <a:ea typeface="Ubuntu"/>
                        <a:cs typeface="Ubuntu"/>
                        <a:sym typeface="Ubuntu"/>
                      </a:endParaRPr>
                    </a:p>
                  </a:txBody>
                  <a:tcPr marL="66675" marR="66675" marT="66675" marB="66675" anchor="ctr">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D9D9D9"/>
                      </a:solidFill>
                      <a:prstDash val="solid"/>
                      <a:round/>
                      <a:headEnd type="none" w="sm" len="sm"/>
                      <a:tailEnd type="none" w="sm" len="sm"/>
                    </a:lnT>
                    <a:lnB w="9525" cap="flat" cmpd="sng">
                      <a:solidFill>
                        <a:srgbClr val="D9D9D9"/>
                      </a:solidFill>
                      <a:prstDash val="solid"/>
                      <a:round/>
                      <a:headEnd type="none" w="sm" len="sm"/>
                      <a:tailEnd type="none" w="sm" len="sm"/>
                    </a:lnB>
                    <a:solidFill>
                      <a:srgbClr val="F3F3F3"/>
                    </a:solidFill>
                  </a:tcPr>
                </a:tc>
                <a:tc>
                  <a:txBody>
                    <a:bodyPr/>
                    <a:lstStyle/>
                    <a:p>
                      <a:pPr marL="0" marR="0" lvl="0" indent="0" algn="ctr" rtl="0">
                        <a:lnSpc>
                          <a:spcPct val="140000"/>
                        </a:lnSpc>
                        <a:spcBef>
                          <a:spcPts val="0"/>
                        </a:spcBef>
                        <a:spcAft>
                          <a:spcPts val="0"/>
                        </a:spcAft>
                        <a:buClr>
                          <a:srgbClr val="222222"/>
                        </a:buClr>
                        <a:buSzPts val="1200"/>
                        <a:buFont typeface="Arial"/>
                        <a:buNone/>
                      </a:pPr>
                      <a:r>
                        <a:rPr lang="en-US" sz="1000" u="none" strike="noStrike" cap="none">
                          <a:solidFill>
                            <a:srgbClr val="004F5B"/>
                          </a:solidFill>
                          <a:latin typeface="Ubuntu"/>
                          <a:ea typeface="Ubuntu"/>
                          <a:cs typeface="Ubuntu"/>
                          <a:sym typeface="Ubuntu"/>
                        </a:rPr>
                        <a:t>80.01% - 200% of the MSA’s estimated median family income </a:t>
                      </a:r>
                      <a:endParaRPr sz="1400" u="none" strike="noStrike" cap="none"/>
                    </a:p>
                    <a:p>
                      <a:pPr marL="0" marR="0" lvl="0" indent="0" algn="ctr" rtl="0">
                        <a:lnSpc>
                          <a:spcPct val="140000"/>
                        </a:lnSpc>
                        <a:spcBef>
                          <a:spcPts val="0"/>
                        </a:spcBef>
                        <a:spcAft>
                          <a:spcPts val="0"/>
                        </a:spcAft>
                        <a:buClr>
                          <a:srgbClr val="222222"/>
                        </a:buClr>
                        <a:buSzPts val="1200"/>
                        <a:buFont typeface="Arial"/>
                        <a:buNone/>
                      </a:pPr>
                      <a:r>
                        <a:rPr lang="en-US" sz="1000" u="none" strike="noStrike" cap="none">
                          <a:solidFill>
                            <a:srgbClr val="004F5B"/>
                          </a:solidFill>
                          <a:latin typeface="Ubuntu"/>
                          <a:ea typeface="Ubuntu"/>
                          <a:cs typeface="Ubuntu"/>
                          <a:sym typeface="Ubuntu"/>
                        </a:rPr>
                        <a:t>in Middle/Upper Income </a:t>
                      </a:r>
                      <a:endParaRPr sz="1400" u="none" strike="noStrike" cap="none"/>
                    </a:p>
                    <a:p>
                      <a:pPr marL="0" marR="0" lvl="0" indent="0" algn="ctr" rtl="0">
                        <a:lnSpc>
                          <a:spcPct val="140000"/>
                        </a:lnSpc>
                        <a:spcBef>
                          <a:spcPts val="0"/>
                        </a:spcBef>
                        <a:spcAft>
                          <a:spcPts val="0"/>
                        </a:spcAft>
                        <a:buClr>
                          <a:srgbClr val="222222"/>
                        </a:buClr>
                        <a:buSzPts val="1200"/>
                        <a:buFont typeface="Arial"/>
                        <a:buNone/>
                      </a:pPr>
                      <a:r>
                        <a:rPr lang="en-US" sz="1000" u="none" strike="noStrike" cap="none">
                          <a:solidFill>
                            <a:srgbClr val="004F5B"/>
                          </a:solidFill>
                          <a:latin typeface="Ubuntu"/>
                          <a:ea typeface="Ubuntu"/>
                          <a:cs typeface="Ubuntu"/>
                          <a:sym typeface="Ubuntu"/>
                        </a:rPr>
                        <a:t>Census Tracts</a:t>
                      </a:r>
                      <a:endParaRPr sz="1000" u="none" strike="noStrike" cap="none">
                        <a:solidFill>
                          <a:srgbClr val="004F5B"/>
                        </a:solidFill>
                        <a:latin typeface="Ubuntu"/>
                        <a:ea typeface="Ubuntu"/>
                        <a:cs typeface="Ubuntu"/>
                        <a:sym typeface="Ubuntu"/>
                      </a:endParaRPr>
                    </a:p>
                  </a:txBody>
                  <a:tcPr marL="66675" marR="66675" marT="66675" marB="66675" anchor="ctr">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D9D9D9"/>
                      </a:solidFill>
                      <a:prstDash val="solid"/>
                      <a:round/>
                      <a:headEnd type="none" w="sm" len="sm"/>
                      <a:tailEnd type="none" w="sm" len="sm"/>
                    </a:lnT>
                    <a:lnB w="9525" cap="flat" cmpd="sng">
                      <a:solidFill>
                        <a:srgbClr val="D9D9D9"/>
                      </a:solidFill>
                      <a:prstDash val="solid"/>
                      <a:round/>
                      <a:headEnd type="none" w="sm" len="sm"/>
                      <a:tailEnd type="none" w="sm" len="sm"/>
                    </a:lnB>
                    <a:solidFill>
                      <a:srgbClr val="FFFFFF"/>
                    </a:solidFill>
                  </a:tcPr>
                </a:tc>
                <a:extLst>
                  <a:ext uri="{0D108BD9-81ED-4DB2-BD59-A6C34878D82A}">
                    <a16:rowId xmlns:a16="http://schemas.microsoft.com/office/drawing/2014/main" val="10002"/>
                  </a:ext>
                </a:extLst>
              </a:tr>
            </a:tbl>
          </a:graphicData>
        </a:graphic>
      </p:graphicFrame>
      <p:sp>
        <p:nvSpPr>
          <p:cNvPr id="111" name="Google Shape;111;p27"/>
          <p:cNvSpPr/>
          <p:nvPr/>
        </p:nvSpPr>
        <p:spPr>
          <a:xfrm>
            <a:off x="75" y="4619625"/>
            <a:ext cx="9144000" cy="523800"/>
          </a:xfrm>
          <a:prstGeom prst="rect">
            <a:avLst/>
          </a:prstGeom>
          <a:solidFill>
            <a:srgbClr val="004F5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2" name="Google Shape;112;p27"/>
          <p:cNvSpPr txBox="1"/>
          <p:nvPr/>
        </p:nvSpPr>
        <p:spPr>
          <a:xfrm>
            <a:off x="366025" y="252675"/>
            <a:ext cx="6321600" cy="440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200"/>
              <a:buFont typeface="Arial"/>
              <a:buNone/>
            </a:pPr>
            <a:r>
              <a:rPr lang="en-US" sz="2200" b="0" i="0" u="none" strike="noStrike" cap="none">
                <a:solidFill>
                  <a:srgbClr val="004F5B"/>
                </a:solidFill>
                <a:latin typeface="Ubuntu Light"/>
                <a:ea typeface="Ubuntu Light"/>
                <a:cs typeface="Ubuntu Light"/>
                <a:sym typeface="Ubuntu Light"/>
              </a:rPr>
              <a:t>Right@Home Program Comparisons</a:t>
            </a:r>
            <a:endParaRPr sz="2200" b="0" i="0" u="none" strike="noStrike" cap="none">
              <a:solidFill>
                <a:srgbClr val="004F5B"/>
              </a:solidFill>
              <a:latin typeface="Ubuntu Light"/>
              <a:ea typeface="Ubuntu Light"/>
              <a:cs typeface="Ubuntu Light"/>
              <a:sym typeface="Ubuntu Light"/>
            </a:endParaRPr>
          </a:p>
        </p:txBody>
      </p:sp>
      <p:cxnSp>
        <p:nvCxnSpPr>
          <p:cNvPr id="113" name="Google Shape;113;p27"/>
          <p:cNvCxnSpPr/>
          <p:nvPr/>
        </p:nvCxnSpPr>
        <p:spPr>
          <a:xfrm>
            <a:off x="456225" y="764425"/>
            <a:ext cx="8311500" cy="0"/>
          </a:xfrm>
          <a:prstGeom prst="straightConnector1">
            <a:avLst/>
          </a:prstGeom>
          <a:noFill/>
          <a:ln w="9525" cap="flat" cmpd="sng">
            <a:solidFill>
              <a:srgbClr val="004F5B"/>
            </a:solidFill>
            <a:prstDash val="solid"/>
            <a:round/>
            <a:headEnd type="none" w="sm" len="sm"/>
            <a:tailEnd type="none" w="sm" len="sm"/>
          </a:ln>
        </p:spPr>
      </p:cxnSp>
      <p:sp>
        <p:nvSpPr>
          <p:cNvPr id="114" name="Google Shape;114;p2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115" name="Google Shape;115;p27"/>
          <p:cNvSpPr txBox="1"/>
          <p:nvPr/>
        </p:nvSpPr>
        <p:spPr>
          <a:xfrm>
            <a:off x="557930" y="4742502"/>
            <a:ext cx="8528100" cy="278100"/>
          </a:xfrm>
          <a:prstGeom prst="rect">
            <a:avLst/>
          </a:prstGeom>
          <a:noFill/>
          <a:ln>
            <a:noFill/>
          </a:ln>
        </p:spPr>
        <p:txBody>
          <a:bodyPr spcFirstLastPara="1" wrap="square" lIns="0" tIns="0" rIns="0" bIns="0" anchor="t" anchorCtr="0">
            <a:noAutofit/>
          </a:bodyPr>
          <a:lstStyle/>
          <a:p>
            <a:pPr marL="0" marR="0" lvl="0" indent="0" algn="l" rtl="0">
              <a:lnSpc>
                <a:spcPct val="150000"/>
              </a:lnSpc>
              <a:spcBef>
                <a:spcPts val="0"/>
              </a:spcBef>
              <a:spcAft>
                <a:spcPts val="0"/>
              </a:spcAft>
              <a:buClr>
                <a:srgbClr val="000000"/>
              </a:buClr>
              <a:buSzPts val="600"/>
              <a:buFont typeface="Arial"/>
              <a:buNone/>
            </a:pPr>
            <a:r>
              <a:rPr lang="en-US" sz="700" b="0" i="0" u="none" strike="noStrike" cap="none">
                <a:solidFill>
                  <a:schemeClr val="lt1"/>
                </a:solidFill>
                <a:latin typeface="Ubuntu"/>
                <a:ea typeface="Ubuntu"/>
                <a:cs typeface="Ubuntu"/>
                <a:sym typeface="Ubuntu"/>
              </a:rPr>
              <a:t>Mortgages are subject to approval. Interest rates are subject to change without notice and are dependent on credit score. Certain conditions apply. This is not a commitment to lend or rate guarantee. </a:t>
            </a:r>
            <a:endParaRPr sz="1400" b="0" i="0" u="none" strike="noStrike" cap="none">
              <a:solidFill>
                <a:srgbClr val="000000"/>
              </a:solidFill>
              <a:latin typeface="Arial"/>
              <a:ea typeface="Arial"/>
              <a:cs typeface="Arial"/>
              <a:sym typeface="Arial"/>
            </a:endParaRPr>
          </a:p>
          <a:p>
            <a:pPr marL="0" lvl="0" indent="0" algn="l" rtl="0">
              <a:spcBef>
                <a:spcPts val="0"/>
              </a:spcBef>
              <a:spcAft>
                <a:spcPts val="0"/>
              </a:spcAft>
              <a:buClr>
                <a:schemeClr val="dk1"/>
              </a:buClr>
              <a:buSzPts val="600"/>
              <a:buFont typeface="Arial"/>
              <a:buNone/>
            </a:pPr>
            <a:r>
              <a:rPr lang="en-US" sz="700">
                <a:solidFill>
                  <a:schemeClr val="lt1"/>
                </a:solidFill>
                <a:latin typeface="Ubuntu"/>
                <a:ea typeface="Ubuntu"/>
                <a:cs typeface="Ubuntu"/>
                <a:sym typeface="Ubuntu"/>
              </a:rPr>
              <a:t>© 2025 Cadence Bank. All Rights Reserved. Member FDIC. NMLS # 410279</a:t>
            </a:r>
            <a:endParaRPr sz="700">
              <a:solidFill>
                <a:schemeClr val="dk1"/>
              </a:solidFill>
              <a:latin typeface="Ubuntu"/>
              <a:ea typeface="Ubuntu"/>
              <a:cs typeface="Ubuntu"/>
              <a:sym typeface="Ubuntu"/>
            </a:endParaRPr>
          </a:p>
          <a:p>
            <a:pPr marL="0" marR="0" lvl="0" indent="0" algn="l" rtl="0">
              <a:lnSpc>
                <a:spcPct val="100000"/>
              </a:lnSpc>
              <a:spcBef>
                <a:spcPts val="0"/>
              </a:spcBef>
              <a:spcAft>
                <a:spcPts val="0"/>
              </a:spcAft>
              <a:buClr>
                <a:srgbClr val="000000"/>
              </a:buClr>
              <a:buSzPts val="600"/>
              <a:buFont typeface="Arial"/>
              <a:buNone/>
            </a:pPr>
            <a:endParaRPr sz="700">
              <a:solidFill>
                <a:schemeClr val="lt1"/>
              </a:solidFill>
              <a:latin typeface="Ubuntu"/>
              <a:ea typeface="Ubuntu"/>
              <a:cs typeface="Ubuntu"/>
              <a:sym typeface="Ubuntu"/>
            </a:endParaRPr>
          </a:p>
        </p:txBody>
      </p:sp>
      <p:pic>
        <p:nvPicPr>
          <p:cNvPr id="116" name="Google Shape;116;p27"/>
          <p:cNvPicPr preferRelativeResize="0"/>
          <p:nvPr/>
        </p:nvPicPr>
        <p:blipFill rotWithShape="1">
          <a:blip r:embed="rId2">
            <a:alphaModFix/>
          </a:blip>
          <a:srcRect t="70891"/>
          <a:stretch/>
        </p:blipFill>
        <p:spPr>
          <a:xfrm>
            <a:off x="194529" y="4713690"/>
            <a:ext cx="282920" cy="315531"/>
          </a:xfrm>
          <a:prstGeom prst="rect">
            <a:avLst/>
          </a:prstGeom>
          <a:noFill/>
          <a:ln>
            <a:noFill/>
          </a:ln>
        </p:spPr>
      </p:pic>
      <p:pic>
        <p:nvPicPr>
          <p:cNvPr id="117" name="Google Shape;117;p27"/>
          <p:cNvPicPr preferRelativeResize="0"/>
          <p:nvPr/>
        </p:nvPicPr>
        <p:blipFill rotWithShape="1">
          <a:blip r:embed="rId3">
            <a:alphaModFix/>
          </a:blip>
          <a:srcRect/>
          <a:stretch/>
        </p:blipFill>
        <p:spPr>
          <a:xfrm>
            <a:off x="285546" y="217083"/>
            <a:ext cx="191904" cy="213229"/>
          </a:xfrm>
          <a:prstGeom prst="rect">
            <a:avLst/>
          </a:prstGeom>
          <a:noFill/>
          <a:ln>
            <a:noFill/>
          </a:ln>
        </p:spPr>
      </p:pic>
      <p:pic>
        <p:nvPicPr>
          <p:cNvPr id="118" name="Google Shape;118;p27"/>
          <p:cNvPicPr preferRelativeResize="0"/>
          <p:nvPr/>
        </p:nvPicPr>
        <p:blipFill rotWithShape="1">
          <a:blip r:embed="rId4">
            <a:alphaModFix/>
          </a:blip>
          <a:srcRect/>
          <a:stretch/>
        </p:blipFill>
        <p:spPr>
          <a:xfrm>
            <a:off x="7720517" y="253040"/>
            <a:ext cx="1073484" cy="354544"/>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7" name="Google Shape;7;p18"/>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8" name="Google Shape;8;p1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5.xml"/><Relationship Id="rId1" Type="http://schemas.openxmlformats.org/officeDocument/2006/relationships/slideLayout" Target="../slideLayouts/slideLayout15.xml"/><Relationship Id="rId4" Type="http://schemas.openxmlformats.org/officeDocument/2006/relationships/hyperlink" Target="mailto:Kip.Dixon@cadencebank.com" TargetMode="Externa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p1"/>
          <p:cNvSpPr txBox="1">
            <a:spLocks noGrp="1"/>
          </p:cNvSpPr>
          <p:nvPr>
            <p:ph type="subTitle" idx="1"/>
          </p:nvPr>
        </p:nvSpPr>
        <p:spPr>
          <a:xfrm>
            <a:off x="2355900" y="3263275"/>
            <a:ext cx="4432200" cy="488100"/>
          </a:xfrm>
          <a:prstGeom prst="rect">
            <a:avLst/>
          </a:prstGeom>
          <a:noFill/>
          <a:ln>
            <a:noFill/>
          </a:ln>
        </p:spPr>
        <p:txBody>
          <a:bodyPr spcFirstLastPara="1" wrap="square" lIns="91425" tIns="91425" rIns="91425" bIns="91425" anchor="t" anchorCtr="0">
            <a:normAutofit lnSpcReduction="10000"/>
          </a:bodyPr>
          <a:lstStyle/>
          <a:p>
            <a:pPr marL="0" lvl="0" indent="0" algn="ctr" rtl="0">
              <a:lnSpc>
                <a:spcPct val="115000"/>
              </a:lnSpc>
              <a:spcBef>
                <a:spcPts val="0"/>
              </a:spcBef>
              <a:spcAft>
                <a:spcPts val="0"/>
              </a:spcAft>
              <a:buSzPts val="1900"/>
              <a:buNone/>
            </a:pPr>
            <a:r>
              <a:rPr lang="en-US" dirty="0"/>
              <a:t>KIP DIXON</a:t>
            </a:r>
            <a:endParaRPr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0" name="Google Shape;260;p1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Clr>
                <a:srgbClr val="000000"/>
              </a:buClr>
              <a:buSzPts val="1000"/>
              <a:buFont typeface="Arial"/>
              <a:buNone/>
            </a:pPr>
            <a:fld id="{00000000-1234-1234-1234-123412341234}" type="slidenum">
              <a:rPr lang="en-US"/>
              <a:t>10</a:t>
            </a:fld>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5" name="Google Shape;265;p1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Clr>
                <a:srgbClr val="000000"/>
              </a:buClr>
              <a:buSzPts val="1000"/>
              <a:buFont typeface="Arial"/>
              <a:buNone/>
            </a:pPr>
            <a:fld id="{00000000-1234-1234-1234-123412341234}" type="slidenum">
              <a:rPr lang="en-US"/>
              <a:t>11</a:t>
            </a:fld>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Google Shape;270;p1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Clr>
                <a:srgbClr val="000000"/>
              </a:buClr>
              <a:buSzPts val="1000"/>
              <a:buFont typeface="Arial"/>
              <a:buNone/>
            </a:pPr>
            <a:fld id="{00000000-1234-1234-1234-123412341234}" type="slidenum">
              <a:rPr lang="en-US"/>
              <a:t>12</a:t>
            </a:fld>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p1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Clr>
                <a:srgbClr val="000000"/>
              </a:buClr>
              <a:buSzPts val="1000"/>
              <a:buFont typeface="Arial"/>
              <a:buNone/>
            </a:pPr>
            <a:fld id="{00000000-1234-1234-1234-123412341234}" type="slidenum">
              <a:rPr lang="en-US"/>
              <a:t>13</a:t>
            </a:fld>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0" name="Google Shape;280;p1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Clr>
                <a:srgbClr val="000000"/>
              </a:buClr>
              <a:buSzPts val="1000"/>
              <a:buFont typeface="Arial"/>
              <a:buNone/>
            </a:pPr>
            <a:fld id="{00000000-1234-1234-1234-123412341234}" type="slidenum">
              <a:rPr lang="en-US"/>
              <a:t>14</a:t>
            </a:fld>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6" name="Google Shape;286;p1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Clr>
                <a:srgbClr val="000000"/>
              </a:buClr>
              <a:buSzPts val="1000"/>
              <a:buFont typeface="Arial"/>
              <a:buNone/>
            </a:pPr>
            <a:fld id="{00000000-1234-1234-1234-123412341234}" type="slidenum">
              <a:rPr lang="en-US"/>
              <a:t>15</a:t>
            </a:fld>
            <a:endParaRPr/>
          </a:p>
        </p:txBody>
      </p:sp>
      <p:sp>
        <p:nvSpPr>
          <p:cNvPr id="287" name="Google Shape;287;p15"/>
          <p:cNvSpPr txBox="1">
            <a:spLocks noGrp="1"/>
          </p:cNvSpPr>
          <p:nvPr>
            <p:ph type="title"/>
          </p:nvPr>
        </p:nvSpPr>
        <p:spPr>
          <a:xfrm>
            <a:off x="3098799" y="1134303"/>
            <a:ext cx="3701495" cy="645190"/>
          </a:xfrm>
          <a:prstGeom prst="rect">
            <a:avLst/>
          </a:prstGeom>
          <a:noFill/>
          <a:ln>
            <a:noFill/>
          </a:ln>
        </p:spPr>
        <p:txBody>
          <a:bodyPr spcFirstLastPara="1" wrap="square" lIns="91425" tIns="91425" rIns="91425" bIns="91425" anchor="t" anchorCtr="0">
            <a:normAutofit/>
          </a:bodyPr>
          <a:lstStyle/>
          <a:p>
            <a:pPr marL="0" lvl="0" indent="0" algn="l" rtl="0">
              <a:lnSpc>
                <a:spcPct val="100000"/>
              </a:lnSpc>
              <a:spcBef>
                <a:spcPts val="0"/>
              </a:spcBef>
              <a:spcAft>
                <a:spcPts val="0"/>
              </a:spcAft>
              <a:buClr>
                <a:srgbClr val="006648"/>
              </a:buClr>
              <a:buSzPct val="50000"/>
              <a:buFont typeface="Arial"/>
              <a:buNone/>
            </a:pPr>
            <a:r>
              <a:rPr lang="en-US" dirty="0">
                <a:solidFill>
                  <a:srgbClr val="004F5B"/>
                </a:solidFill>
              </a:rPr>
              <a:t>Kip Dixon</a:t>
            </a:r>
            <a:endParaRPr dirty="0"/>
          </a:p>
        </p:txBody>
      </p:sp>
      <p:pic>
        <p:nvPicPr>
          <p:cNvPr id="4" name="Picture Placeholder 2">
            <a:extLst>
              <a:ext uri="{FF2B5EF4-FFF2-40B4-BE49-F238E27FC236}">
                <a16:creationId xmlns:a16="http://schemas.microsoft.com/office/drawing/2014/main" id="{9BE2B810-14FA-A906-2B13-D7C686F5E51D}"/>
              </a:ext>
            </a:extLst>
          </p:cNvPr>
          <p:cNvPicPr>
            <a:picLocks noGrp="1" noChangeAspect="1"/>
          </p:cNvPicPr>
          <p:nvPr>
            <p:ph type="pic" idx="2"/>
          </p:nvPr>
        </p:nvPicPr>
        <p:blipFill>
          <a:blip r:embed="rId3">
            <a:extLst>
              <a:ext uri="{28A0092B-C50C-407E-A947-70E740481C1C}">
                <a14:useLocalDpi xmlns:a14="http://schemas.microsoft.com/office/drawing/2010/main" val="0"/>
              </a:ext>
            </a:extLst>
          </a:blip>
          <a:srcRect l="3219" r="3219"/>
          <a:stretch>
            <a:fillRect/>
          </a:stretch>
        </p:blipFill>
        <p:spPr>
          <a:xfrm>
            <a:off x="477838" y="1130300"/>
            <a:ext cx="2493962" cy="3122613"/>
          </a:xfrm>
          <a:prstGeom prst="rect">
            <a:avLst/>
          </a:prstGeom>
        </p:spPr>
      </p:pic>
      <p:sp>
        <p:nvSpPr>
          <p:cNvPr id="11" name="TextBox 10">
            <a:extLst>
              <a:ext uri="{FF2B5EF4-FFF2-40B4-BE49-F238E27FC236}">
                <a16:creationId xmlns:a16="http://schemas.microsoft.com/office/drawing/2014/main" id="{5A2316C1-105C-BDA2-735E-663160BA34FC}"/>
              </a:ext>
            </a:extLst>
          </p:cNvPr>
          <p:cNvSpPr txBox="1"/>
          <p:nvPr/>
        </p:nvSpPr>
        <p:spPr>
          <a:xfrm>
            <a:off x="3098799" y="1615736"/>
            <a:ext cx="5922358" cy="2975110"/>
          </a:xfrm>
          <a:prstGeom prst="rect">
            <a:avLst/>
          </a:prstGeom>
          <a:noFill/>
        </p:spPr>
        <p:txBody>
          <a:bodyPr wrap="square">
            <a:spAutoFit/>
          </a:bodyPr>
          <a:lstStyle/>
          <a:p>
            <a:pPr marL="0" lvl="0" indent="0" algn="l" rtl="0">
              <a:lnSpc>
                <a:spcPct val="150000"/>
              </a:lnSpc>
              <a:spcBef>
                <a:spcPts val="0"/>
              </a:spcBef>
              <a:spcAft>
                <a:spcPts val="0"/>
              </a:spcAft>
              <a:buNone/>
            </a:pPr>
            <a:r>
              <a:rPr lang="en-US" sz="900" dirty="0">
                <a:solidFill>
                  <a:srgbClr val="004F5B"/>
                </a:solidFill>
              </a:rPr>
              <a:t>Assistant Vice President Community Development</a:t>
            </a:r>
          </a:p>
          <a:p>
            <a:pPr marL="0" lvl="0" indent="0" algn="l" rtl="0">
              <a:lnSpc>
                <a:spcPct val="150000"/>
              </a:lnSpc>
              <a:spcBef>
                <a:spcPts val="0"/>
              </a:spcBef>
              <a:spcAft>
                <a:spcPts val="0"/>
              </a:spcAft>
              <a:buNone/>
            </a:pPr>
            <a:r>
              <a:rPr lang="en-US" sz="900" dirty="0">
                <a:solidFill>
                  <a:srgbClr val="004F5B"/>
                </a:solidFill>
              </a:rPr>
              <a:t>NMLS#1035392</a:t>
            </a:r>
          </a:p>
          <a:p>
            <a:pPr marL="0" lvl="0" indent="0" algn="l" rtl="0">
              <a:lnSpc>
                <a:spcPct val="150000"/>
              </a:lnSpc>
              <a:spcBef>
                <a:spcPts val="0"/>
              </a:spcBef>
              <a:spcAft>
                <a:spcPts val="0"/>
              </a:spcAft>
              <a:buNone/>
            </a:pPr>
            <a:r>
              <a:rPr lang="en-US" sz="900" dirty="0">
                <a:solidFill>
                  <a:srgbClr val="004F5B"/>
                </a:solidFill>
              </a:rPr>
              <a:t>C: (972) 814-3947</a:t>
            </a:r>
          </a:p>
          <a:p>
            <a:pPr marL="0" lvl="0" indent="0" algn="l" rtl="0">
              <a:lnSpc>
                <a:spcPct val="150000"/>
              </a:lnSpc>
              <a:spcBef>
                <a:spcPts val="0"/>
              </a:spcBef>
              <a:spcAft>
                <a:spcPts val="0"/>
              </a:spcAft>
              <a:buNone/>
            </a:pPr>
            <a:r>
              <a:rPr lang="en-US" sz="900" dirty="0">
                <a:solidFill>
                  <a:srgbClr val="004F5B"/>
                </a:solidFill>
              </a:rPr>
              <a:t>D: (214) 491-1403</a:t>
            </a:r>
          </a:p>
          <a:p>
            <a:pPr marL="0" lvl="0" indent="0" algn="l" rtl="0">
              <a:lnSpc>
                <a:spcPct val="150000"/>
              </a:lnSpc>
              <a:spcBef>
                <a:spcPts val="0"/>
              </a:spcBef>
              <a:spcAft>
                <a:spcPts val="0"/>
              </a:spcAft>
              <a:buNone/>
            </a:pPr>
            <a:r>
              <a:rPr lang="en-US" sz="900" u="sng" dirty="0">
                <a:solidFill>
                  <a:schemeClr val="hlink"/>
                </a:solidFill>
                <a:hlinkClick r:id="rId4"/>
              </a:rPr>
              <a:t>Kip.Dixon@cadencebank.com</a:t>
            </a:r>
            <a:endParaRPr lang="en-US" sz="900" u="sng" dirty="0">
              <a:solidFill>
                <a:schemeClr val="hlink"/>
              </a:solidFill>
            </a:endParaRPr>
          </a:p>
          <a:p>
            <a:pPr marL="0" lvl="0" indent="0" algn="l" rtl="0">
              <a:lnSpc>
                <a:spcPct val="150000"/>
              </a:lnSpc>
              <a:spcBef>
                <a:spcPts val="0"/>
              </a:spcBef>
              <a:spcAft>
                <a:spcPts val="0"/>
              </a:spcAft>
              <a:buNone/>
            </a:pPr>
            <a:endParaRPr lang="en-US" sz="900" b="1" dirty="0">
              <a:solidFill>
                <a:srgbClr val="24A926"/>
              </a:solidFill>
            </a:endParaRPr>
          </a:p>
          <a:p>
            <a:pPr marL="0" lvl="0" indent="0">
              <a:lnSpc>
                <a:spcPct val="150000"/>
              </a:lnSpc>
            </a:pPr>
            <a:r>
              <a:rPr lang="en-US" sz="900" dirty="0"/>
              <a:t>While representing Cadence Bank as a Community Development Mortgage Loan Originator, I have</a:t>
            </a:r>
          </a:p>
          <a:p>
            <a:pPr marL="0" lvl="0" indent="0">
              <a:lnSpc>
                <a:spcPct val="150000"/>
              </a:lnSpc>
            </a:pPr>
            <a:r>
              <a:rPr lang="en-US" sz="900" dirty="0"/>
              <a:t>earned a reputation with customers and real estate professionals alike as a mortgage banker who</a:t>
            </a:r>
          </a:p>
          <a:p>
            <a:pPr marL="0" lvl="0" indent="0">
              <a:lnSpc>
                <a:spcPct val="150000"/>
              </a:lnSpc>
            </a:pPr>
            <a:r>
              <a:rPr lang="en-US" sz="900" dirty="0"/>
              <a:t>consistently offer exceptional customer service as well as helpful advice to individuals in all real estate</a:t>
            </a:r>
          </a:p>
          <a:p>
            <a:pPr marL="0" lvl="0" indent="0">
              <a:lnSpc>
                <a:spcPct val="150000"/>
              </a:lnSpc>
            </a:pPr>
            <a:r>
              <a:rPr lang="en-US" sz="900" dirty="0"/>
              <a:t>transactions. The relationship with my clients and industry partners goes well beyond the transaction</a:t>
            </a:r>
          </a:p>
          <a:p>
            <a:pPr marL="0" lvl="0" indent="0">
              <a:lnSpc>
                <a:spcPct val="150000"/>
              </a:lnSpc>
            </a:pPr>
            <a:r>
              <a:rPr lang="en-US" sz="900" dirty="0"/>
              <a:t>and upholds the following business objectives: (1) to be recommended as the "lender you can trust", (2)</a:t>
            </a:r>
          </a:p>
          <a:p>
            <a:pPr marL="0" lvl="0" indent="0">
              <a:lnSpc>
                <a:spcPct val="150000"/>
              </a:lnSpc>
            </a:pPr>
            <a:r>
              <a:rPr lang="en-US" sz="900" dirty="0"/>
              <a:t>to be a well-educated mortgage professional that places great value on customer service and even great</a:t>
            </a:r>
          </a:p>
          <a:p>
            <a:pPr marL="0" lvl="0" indent="0">
              <a:lnSpc>
                <a:spcPct val="150000"/>
              </a:lnSpc>
            </a:pPr>
            <a:r>
              <a:rPr lang="en-US" sz="900" dirty="0"/>
              <a:t>value on building and fostering relationships, and (3) to treat my clients and partners with respect and</a:t>
            </a:r>
          </a:p>
          <a:p>
            <a:pPr marL="0" lvl="0" indent="0">
              <a:lnSpc>
                <a:spcPct val="150000"/>
              </a:lnSpc>
            </a:pPr>
            <a:r>
              <a:rPr lang="en-US" sz="900" dirty="0"/>
              <a:t>honesty.</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p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Clr>
                <a:srgbClr val="000000"/>
              </a:buClr>
              <a:buSzPts val="1000"/>
              <a:buFont typeface="Arial"/>
              <a:buNone/>
            </a:pPr>
            <a:fld id="{00000000-1234-1234-1234-123412341234}" type="slidenum">
              <a:rPr lang="en-US"/>
              <a:t>2</a:t>
            </a:fld>
            <a:endParaRPr/>
          </a:p>
        </p:txBody>
      </p:sp>
      <p:sp>
        <p:nvSpPr>
          <p:cNvPr id="220" name="Google Shape;220;p2"/>
          <p:cNvSpPr txBox="1">
            <a:spLocks noGrp="1"/>
          </p:cNvSpPr>
          <p:nvPr>
            <p:ph type="sldNum" idx="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Clr>
                <a:srgbClr val="000000"/>
              </a:buClr>
              <a:buSzPts val="1000"/>
              <a:buFont typeface="Arial"/>
              <a:buNone/>
            </a:pPr>
            <a:fld id="{00000000-1234-1234-1234-123412341234}" type="slidenum">
              <a:rPr lang="en-US"/>
              <a:t>2</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Clr>
                <a:srgbClr val="000000"/>
              </a:buClr>
              <a:buSzPts val="1000"/>
              <a:buFont typeface="Arial"/>
              <a:buNone/>
            </a:pPr>
            <a:fld id="{00000000-1234-1234-1234-123412341234}" type="slidenum">
              <a:rPr lang="en-US"/>
              <a:t>3</a:t>
            </a:fld>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Clr>
                <a:srgbClr val="000000"/>
              </a:buClr>
              <a:buSzPts val="1000"/>
              <a:buFont typeface="Arial"/>
              <a:buNone/>
            </a:pPr>
            <a:fld id="{00000000-1234-1234-1234-123412341234}" type="slidenum">
              <a:rPr lang="en-US"/>
              <a:t>4</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p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Clr>
                <a:srgbClr val="000000"/>
              </a:buClr>
              <a:buSzPts val="1000"/>
              <a:buFont typeface="Arial"/>
              <a:buNone/>
            </a:pPr>
            <a:fld id="{00000000-1234-1234-1234-123412341234}" type="slidenum">
              <a:rPr lang="en-US"/>
              <a:t>5</a:t>
            </a:fld>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Google Shape;240;p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Clr>
                <a:srgbClr val="000000"/>
              </a:buClr>
              <a:buSzPts val="1000"/>
              <a:buFont typeface="Arial"/>
              <a:buNone/>
            </a:pPr>
            <a:fld id="{00000000-1234-1234-1234-123412341234}" type="slidenum">
              <a:rPr lang="en-US"/>
              <a:t>6</a:t>
            </a:fld>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p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Clr>
                <a:srgbClr val="000000"/>
              </a:buClr>
              <a:buSzPts val="1000"/>
              <a:buFont typeface="Arial"/>
              <a:buNone/>
            </a:pPr>
            <a:fld id="{00000000-1234-1234-1234-123412341234}" type="slidenum">
              <a:rPr lang="en-US"/>
              <a:t>7</a:t>
            </a:fld>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Google Shape;250;p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Clr>
                <a:srgbClr val="000000"/>
              </a:buClr>
              <a:buSzPts val="1000"/>
              <a:buFont typeface="Arial"/>
              <a:buNone/>
            </a:pPr>
            <a:fld id="{00000000-1234-1234-1234-123412341234}" type="slidenum">
              <a:rPr lang="en-US"/>
              <a:t>8</a:t>
            </a:fld>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Google Shape;255;p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Clr>
                <a:srgbClr val="000000"/>
              </a:buClr>
              <a:buSzPts val="1000"/>
              <a:buFont typeface="Arial"/>
              <a:buNone/>
            </a:pPr>
            <a:fld id="{00000000-1234-1234-1234-123412341234}" type="slidenum">
              <a:rPr lang="en-US"/>
              <a:t>9</a:t>
            </a:fld>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168</Words>
  <Application>Microsoft Office PowerPoint</Application>
  <PresentationFormat>On-screen Show (16:9)</PresentationFormat>
  <Paragraphs>31</Paragraphs>
  <Slides>17</Slides>
  <Notes>17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17</vt:i4>
      </vt:variant>
    </vt:vector>
  </HeadingPairs>
  <TitlesOfParts>
    <vt:vector size="22" baseType="lpstr">
      <vt:lpstr>Ubuntu Light</vt:lpstr>
      <vt:lpstr>Courier New</vt:lpstr>
      <vt:lpstr>Ubuntu</vt:lpstr>
      <vt:lpstr>Arial</vt:lpstr>
      <vt:lpstr>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Kip Dixon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Kip Dixon</dc:creator>
  <cp:lastModifiedBy>Aretha Heggins</cp:lastModifiedBy>
  <cp:revision>1</cp:revision>
  <dcterms:modified xsi:type="dcterms:W3CDTF">2025-02-19T18:06:17Z</dcterms:modified>
</cp:coreProperties>
</file>