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75" r:id="rId2"/>
    <p:sldId id="277" r:id="rId3"/>
    <p:sldId id="290" r:id="rId4"/>
    <p:sldId id="288" r:id="rId5"/>
    <p:sldId id="289" r:id="rId6"/>
    <p:sldId id="280" r:id="rId7"/>
    <p:sldId id="297" r:id="rId8"/>
    <p:sldId id="285" r:id="rId9"/>
    <p:sldId id="293" r:id="rId10"/>
    <p:sldId id="284" r:id="rId11"/>
    <p:sldId id="292" r:id="rId12"/>
    <p:sldId id="291" r:id="rId13"/>
    <p:sldId id="287" r:id="rId14"/>
    <p:sldId id="29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CC"/>
    <a:srgbClr val="333399"/>
    <a:srgbClr val="006666"/>
    <a:srgbClr val="008080"/>
    <a:srgbClr val="623D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3" autoAdjust="0"/>
    <p:restoredTop sz="95519" autoAdjust="0"/>
  </p:normalViewPr>
  <p:slideViewPr>
    <p:cSldViewPr snapToGrid="0">
      <p:cViewPr varScale="1">
        <p:scale>
          <a:sx n="107" d="100"/>
          <a:sy n="107" d="100"/>
        </p:scale>
        <p:origin x="672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3082" y="8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B1D3E8-F792-4E9D-AC65-D2FCCE13BF2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ACD9179-4892-4C46-A618-B52AB141D23D}">
      <dgm:prSet/>
      <dgm:spPr>
        <a:solidFill>
          <a:schemeClr val="bg1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HOME Investment Partnership Grant (HOME)</a:t>
          </a:r>
        </a:p>
      </dgm:t>
    </dgm:pt>
    <dgm:pt modelId="{057C08B2-7338-41DF-B297-80B11A4AA2FD}" type="parTrans" cxnId="{F59977A4-E90D-4287-97DC-CE8B5009CB84}">
      <dgm:prSet/>
      <dgm:spPr/>
      <dgm:t>
        <a:bodyPr/>
        <a:lstStyle/>
        <a:p>
          <a:endParaRPr lang="en-US"/>
        </a:p>
      </dgm:t>
    </dgm:pt>
    <dgm:pt modelId="{4D5CBB1A-5479-41EE-A1E3-24F1E1C3D0E7}" type="sibTrans" cxnId="{F59977A4-E90D-4287-97DC-CE8B5009CB84}">
      <dgm:prSet/>
      <dgm:spPr/>
      <dgm:t>
        <a:bodyPr/>
        <a:lstStyle/>
        <a:p>
          <a:endParaRPr lang="en-US"/>
        </a:p>
      </dgm:t>
    </dgm:pt>
    <dgm:pt modelId="{481D51A4-B07D-4524-8CD9-89A7658F8E64}">
      <dgm:prSet/>
      <dgm:spPr/>
      <dgm:t>
        <a:bodyPr/>
        <a:lstStyle/>
        <a:p>
          <a:r>
            <a:rPr lang="en-US" dirty="0"/>
            <a:t>Must be used to create affordable housing</a:t>
          </a:r>
        </a:p>
      </dgm:t>
    </dgm:pt>
    <dgm:pt modelId="{2FB23B63-90D3-48ED-AADD-6FB7EBB9EF89}" type="parTrans" cxnId="{1346CD39-3482-48E1-8FC9-6AB7F173DBA5}">
      <dgm:prSet/>
      <dgm:spPr/>
      <dgm:t>
        <a:bodyPr/>
        <a:lstStyle/>
        <a:p>
          <a:endParaRPr lang="en-US"/>
        </a:p>
      </dgm:t>
    </dgm:pt>
    <dgm:pt modelId="{4B7ED88F-D635-4364-8273-5557F17BBC90}" type="sibTrans" cxnId="{1346CD39-3482-48E1-8FC9-6AB7F173DBA5}">
      <dgm:prSet/>
      <dgm:spPr/>
      <dgm:t>
        <a:bodyPr/>
        <a:lstStyle/>
        <a:p>
          <a:endParaRPr lang="en-US"/>
        </a:p>
      </dgm:t>
    </dgm:pt>
    <dgm:pt modelId="{DA821A78-A59E-49B7-B0EC-BB2ABDB750A3}">
      <dgm:prSet/>
      <dgm:spPr/>
      <dgm:t>
        <a:bodyPr/>
        <a:lstStyle/>
        <a:p>
          <a:r>
            <a:rPr lang="en-US" dirty="0"/>
            <a:t>Building,</a:t>
          </a:r>
        </a:p>
      </dgm:t>
    </dgm:pt>
    <dgm:pt modelId="{47A9663D-DD12-44F8-BBCC-ACBD3AA6E16C}" type="parTrans" cxnId="{0B60327F-32B6-4F25-96DF-08F1EEC6B976}">
      <dgm:prSet/>
      <dgm:spPr/>
      <dgm:t>
        <a:bodyPr/>
        <a:lstStyle/>
        <a:p>
          <a:endParaRPr lang="en-US"/>
        </a:p>
      </dgm:t>
    </dgm:pt>
    <dgm:pt modelId="{3CBB204F-0B4D-48A1-AF7C-59491760F93D}" type="sibTrans" cxnId="{0B60327F-32B6-4F25-96DF-08F1EEC6B976}">
      <dgm:prSet/>
      <dgm:spPr/>
      <dgm:t>
        <a:bodyPr/>
        <a:lstStyle/>
        <a:p>
          <a:endParaRPr lang="en-US"/>
        </a:p>
      </dgm:t>
    </dgm:pt>
    <dgm:pt modelId="{AC417D45-B04E-4D24-B29A-660D39F29197}">
      <dgm:prSet/>
      <dgm:spPr/>
      <dgm:t>
        <a:bodyPr/>
        <a:lstStyle/>
        <a:p>
          <a:r>
            <a:rPr lang="en-US"/>
            <a:t>Buying, </a:t>
          </a:r>
        </a:p>
      </dgm:t>
    </dgm:pt>
    <dgm:pt modelId="{CCEAFEE3-B80A-416D-AA7B-4BEE231C6337}" type="parTrans" cxnId="{EB88D2C7-528F-47F9-AE37-343D9056363A}">
      <dgm:prSet/>
      <dgm:spPr/>
      <dgm:t>
        <a:bodyPr/>
        <a:lstStyle/>
        <a:p>
          <a:endParaRPr lang="en-US"/>
        </a:p>
      </dgm:t>
    </dgm:pt>
    <dgm:pt modelId="{4DFFA641-85A1-48A0-B312-EA8A2A07EA47}" type="sibTrans" cxnId="{EB88D2C7-528F-47F9-AE37-343D9056363A}">
      <dgm:prSet/>
      <dgm:spPr/>
      <dgm:t>
        <a:bodyPr/>
        <a:lstStyle/>
        <a:p>
          <a:endParaRPr lang="en-US"/>
        </a:p>
      </dgm:t>
    </dgm:pt>
    <dgm:pt modelId="{E7D01EB7-07F2-4C8C-86B0-C28C2F7D193F}">
      <dgm:prSet/>
      <dgm:spPr/>
      <dgm:t>
        <a:bodyPr/>
        <a:lstStyle/>
        <a:p>
          <a:r>
            <a:rPr lang="en-US"/>
            <a:t>Rehabilitating affordable housing for rent or homeownership </a:t>
          </a:r>
        </a:p>
      </dgm:t>
    </dgm:pt>
    <dgm:pt modelId="{61E00F9A-11D4-493C-AE3B-3494A8195022}" type="parTrans" cxnId="{1D3F55FD-115A-4604-939E-2D204F4D8288}">
      <dgm:prSet/>
      <dgm:spPr/>
      <dgm:t>
        <a:bodyPr/>
        <a:lstStyle/>
        <a:p>
          <a:endParaRPr lang="en-US"/>
        </a:p>
      </dgm:t>
    </dgm:pt>
    <dgm:pt modelId="{A8D7CDC4-95CF-4E75-B2E8-1624F9E3C460}" type="sibTrans" cxnId="{1D3F55FD-115A-4604-939E-2D204F4D8288}">
      <dgm:prSet/>
      <dgm:spPr/>
      <dgm:t>
        <a:bodyPr/>
        <a:lstStyle/>
        <a:p>
          <a:endParaRPr lang="en-US"/>
        </a:p>
      </dgm:t>
    </dgm:pt>
    <dgm:pt modelId="{007A8ED9-243C-464B-A2D4-4A4B92D0A97F}">
      <dgm:prSet/>
      <dgm:spPr/>
      <dgm:t>
        <a:bodyPr/>
        <a:lstStyle/>
        <a:p>
          <a:r>
            <a:rPr lang="en-US" dirty="0"/>
            <a:t>Direct assistance for low-income first-time homebuyers and/or renters</a:t>
          </a:r>
        </a:p>
      </dgm:t>
    </dgm:pt>
    <dgm:pt modelId="{32AC560C-A11D-4BE8-858B-F4AF63204176}" type="parTrans" cxnId="{B7825E97-0DBC-45B7-A8E2-C53C7F582A38}">
      <dgm:prSet/>
      <dgm:spPr/>
      <dgm:t>
        <a:bodyPr/>
        <a:lstStyle/>
        <a:p>
          <a:endParaRPr lang="en-US"/>
        </a:p>
      </dgm:t>
    </dgm:pt>
    <dgm:pt modelId="{5D400DFA-7AA9-4F42-B66C-8CCDCFECAB7A}" type="sibTrans" cxnId="{B7825E97-0DBC-45B7-A8E2-C53C7F582A38}">
      <dgm:prSet/>
      <dgm:spPr/>
      <dgm:t>
        <a:bodyPr/>
        <a:lstStyle/>
        <a:p>
          <a:endParaRPr lang="en-US"/>
        </a:p>
      </dgm:t>
    </dgm:pt>
    <dgm:pt modelId="{837C6576-3C02-404E-B94A-177706B48365}">
      <dgm:prSet/>
      <dgm:spPr/>
      <dgm:t>
        <a:bodyPr/>
        <a:lstStyle/>
        <a:p>
          <a:r>
            <a:rPr lang="en-US"/>
            <a:t>Funds are set aside for Community Housing Development Organizations (CHDOs)</a:t>
          </a:r>
        </a:p>
      </dgm:t>
    </dgm:pt>
    <dgm:pt modelId="{C12BD9EE-0F68-4EBB-BBD0-6A2A8AABDF79}" type="parTrans" cxnId="{1ACE6D51-F3C7-4C8C-A449-8F651E00C3BA}">
      <dgm:prSet/>
      <dgm:spPr/>
      <dgm:t>
        <a:bodyPr/>
        <a:lstStyle/>
        <a:p>
          <a:endParaRPr lang="en-US"/>
        </a:p>
      </dgm:t>
    </dgm:pt>
    <dgm:pt modelId="{6ECC36BC-D50E-4B8A-A8F3-ED28C7694EDC}" type="sibTrans" cxnId="{1ACE6D51-F3C7-4C8C-A449-8F651E00C3BA}">
      <dgm:prSet/>
      <dgm:spPr/>
      <dgm:t>
        <a:bodyPr/>
        <a:lstStyle/>
        <a:p>
          <a:endParaRPr lang="en-US"/>
        </a:p>
      </dgm:t>
    </dgm:pt>
    <dgm:pt modelId="{3A55433B-C0CC-4C9B-B3A2-2AF02DD2244F}">
      <dgm:prSet/>
      <dgm:spPr/>
      <dgm:t>
        <a:bodyPr/>
        <a:lstStyle/>
        <a:p>
          <a:r>
            <a:rPr lang="en-US"/>
            <a:t>Provides funding for the following:</a:t>
          </a:r>
        </a:p>
      </dgm:t>
    </dgm:pt>
    <dgm:pt modelId="{36D68F75-2AAB-4668-B70B-15227CFBBBA8}" type="parTrans" cxnId="{F310174A-8EFE-456C-A092-9E5D51AD7330}">
      <dgm:prSet/>
      <dgm:spPr/>
      <dgm:t>
        <a:bodyPr/>
        <a:lstStyle/>
        <a:p>
          <a:endParaRPr lang="en-US"/>
        </a:p>
      </dgm:t>
    </dgm:pt>
    <dgm:pt modelId="{4350204E-2518-4552-BB30-C8D298183533}" type="sibTrans" cxnId="{F310174A-8EFE-456C-A092-9E5D51AD7330}">
      <dgm:prSet/>
      <dgm:spPr/>
      <dgm:t>
        <a:bodyPr/>
        <a:lstStyle/>
        <a:p>
          <a:endParaRPr lang="en-US"/>
        </a:p>
      </dgm:t>
    </dgm:pt>
    <dgm:pt modelId="{90D88242-D55E-4E8D-B4EC-9C9DB9371300}">
      <dgm:prSet/>
      <dgm:spPr/>
      <dgm:t>
        <a:bodyPr/>
        <a:lstStyle/>
        <a:p>
          <a:r>
            <a:rPr lang="en-US"/>
            <a:t>CHDO projects</a:t>
          </a:r>
        </a:p>
      </dgm:t>
    </dgm:pt>
    <dgm:pt modelId="{BD2D76BF-5D80-487A-923A-0417B71AB28F}" type="parTrans" cxnId="{EC627CFE-8A96-4C02-B478-9C62FD04C413}">
      <dgm:prSet/>
      <dgm:spPr/>
      <dgm:t>
        <a:bodyPr/>
        <a:lstStyle/>
        <a:p>
          <a:endParaRPr lang="en-US"/>
        </a:p>
      </dgm:t>
    </dgm:pt>
    <dgm:pt modelId="{7BA3306A-1495-4254-9B13-0D36955779E6}" type="sibTrans" cxnId="{EC627CFE-8A96-4C02-B478-9C62FD04C413}">
      <dgm:prSet/>
      <dgm:spPr/>
      <dgm:t>
        <a:bodyPr/>
        <a:lstStyle/>
        <a:p>
          <a:endParaRPr lang="en-US"/>
        </a:p>
      </dgm:t>
    </dgm:pt>
    <dgm:pt modelId="{8303A7DF-FB58-460B-8AA0-AF86B8374F0B}">
      <dgm:prSet/>
      <dgm:spPr/>
      <dgm:t>
        <a:bodyPr/>
        <a:lstStyle/>
        <a:p>
          <a:r>
            <a:rPr lang="en-US"/>
            <a:t>Down Payment Assistance Program</a:t>
          </a:r>
        </a:p>
      </dgm:t>
    </dgm:pt>
    <dgm:pt modelId="{A8D96A55-AC54-4590-B6F2-596A9880F92A}" type="parTrans" cxnId="{87FD91F1-433B-42D5-9504-DA457FD2A854}">
      <dgm:prSet/>
      <dgm:spPr/>
      <dgm:t>
        <a:bodyPr/>
        <a:lstStyle/>
        <a:p>
          <a:endParaRPr lang="en-US"/>
        </a:p>
      </dgm:t>
    </dgm:pt>
    <dgm:pt modelId="{B1F04B87-2771-48E1-BA04-80D6532E338C}" type="sibTrans" cxnId="{87FD91F1-433B-42D5-9504-DA457FD2A854}">
      <dgm:prSet/>
      <dgm:spPr/>
      <dgm:t>
        <a:bodyPr/>
        <a:lstStyle/>
        <a:p>
          <a:endParaRPr lang="en-US"/>
        </a:p>
      </dgm:t>
    </dgm:pt>
    <dgm:pt modelId="{52D2FF6A-7AD5-4238-BA4A-B0D5A5B6CA9F}" type="pres">
      <dgm:prSet presAssocID="{2FB1D3E8-F792-4E9D-AC65-D2FCCE13BF26}" presName="linear" presStyleCnt="0">
        <dgm:presLayoutVars>
          <dgm:animLvl val="lvl"/>
          <dgm:resizeHandles val="exact"/>
        </dgm:presLayoutVars>
      </dgm:prSet>
      <dgm:spPr/>
    </dgm:pt>
    <dgm:pt modelId="{23FB8408-04FE-48F3-8A8D-201EBBE634C0}" type="pres">
      <dgm:prSet presAssocID="{1ACD9179-4892-4C46-A618-B52AB141D23D}" presName="parentText" presStyleLbl="node1" presStyleIdx="0" presStyleCnt="1" custLinFactNeighborX="3553" custLinFactNeighborY="211">
        <dgm:presLayoutVars>
          <dgm:chMax val="0"/>
          <dgm:bulletEnabled val="1"/>
        </dgm:presLayoutVars>
      </dgm:prSet>
      <dgm:spPr/>
    </dgm:pt>
    <dgm:pt modelId="{7E620B1A-2811-4F5A-BD5F-90C1389FDF95}" type="pres">
      <dgm:prSet presAssocID="{1ACD9179-4892-4C46-A618-B52AB141D23D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1346CD39-3482-48E1-8FC9-6AB7F173DBA5}" srcId="{1ACD9179-4892-4C46-A618-B52AB141D23D}" destId="{481D51A4-B07D-4524-8CD9-89A7658F8E64}" srcOrd="0" destOrd="0" parTransId="{2FB23B63-90D3-48ED-AADD-6FB7EBB9EF89}" sibTransId="{4B7ED88F-D635-4364-8273-5557F17BBC90}"/>
    <dgm:cxn modelId="{BC8C9B3F-6116-464C-94D9-310FC211DDF8}" type="presOf" srcId="{481D51A4-B07D-4524-8CD9-89A7658F8E64}" destId="{7E620B1A-2811-4F5A-BD5F-90C1389FDF95}" srcOrd="0" destOrd="0" presId="urn:microsoft.com/office/officeart/2005/8/layout/vList2"/>
    <dgm:cxn modelId="{38161460-3064-42AF-8531-EBBECD52292C}" type="presOf" srcId="{3A55433B-C0CC-4C9B-B3A2-2AF02DD2244F}" destId="{7E620B1A-2811-4F5A-BD5F-90C1389FDF95}" srcOrd="0" destOrd="6" presId="urn:microsoft.com/office/officeart/2005/8/layout/vList2"/>
    <dgm:cxn modelId="{F310174A-8EFE-456C-A092-9E5D51AD7330}" srcId="{1ACD9179-4892-4C46-A618-B52AB141D23D}" destId="{3A55433B-C0CC-4C9B-B3A2-2AF02DD2244F}" srcOrd="2" destOrd="0" parTransId="{36D68F75-2AAB-4668-B70B-15227CFBBBA8}" sibTransId="{4350204E-2518-4552-BB30-C8D298183533}"/>
    <dgm:cxn modelId="{1ACE6D51-F3C7-4C8C-A449-8F651E00C3BA}" srcId="{1ACD9179-4892-4C46-A618-B52AB141D23D}" destId="{837C6576-3C02-404E-B94A-177706B48365}" srcOrd="1" destOrd="0" parTransId="{C12BD9EE-0F68-4EBB-BBD0-6A2A8AABDF79}" sibTransId="{6ECC36BC-D50E-4B8A-A8F3-ED28C7694EDC}"/>
    <dgm:cxn modelId="{0B60327F-32B6-4F25-96DF-08F1EEC6B976}" srcId="{481D51A4-B07D-4524-8CD9-89A7658F8E64}" destId="{DA821A78-A59E-49B7-B0EC-BB2ABDB750A3}" srcOrd="0" destOrd="0" parTransId="{47A9663D-DD12-44F8-BBCC-ACBD3AA6E16C}" sibTransId="{3CBB204F-0B4D-48A1-AF7C-59491760F93D}"/>
    <dgm:cxn modelId="{ACB1C58B-AAA1-445E-A158-72E0942C95EE}" type="presOf" srcId="{8303A7DF-FB58-460B-8AA0-AF86B8374F0B}" destId="{7E620B1A-2811-4F5A-BD5F-90C1389FDF95}" srcOrd="0" destOrd="8" presId="urn:microsoft.com/office/officeart/2005/8/layout/vList2"/>
    <dgm:cxn modelId="{0A26D591-8834-4646-B266-C5530C727B19}" type="presOf" srcId="{837C6576-3C02-404E-B94A-177706B48365}" destId="{7E620B1A-2811-4F5A-BD5F-90C1389FDF95}" srcOrd="0" destOrd="5" presId="urn:microsoft.com/office/officeart/2005/8/layout/vList2"/>
    <dgm:cxn modelId="{B7825E97-0DBC-45B7-A8E2-C53C7F582A38}" srcId="{481D51A4-B07D-4524-8CD9-89A7658F8E64}" destId="{007A8ED9-243C-464B-A2D4-4A4B92D0A97F}" srcOrd="3" destOrd="0" parTransId="{32AC560C-A11D-4BE8-858B-F4AF63204176}" sibTransId="{5D400DFA-7AA9-4F42-B66C-8CCDCFECAB7A}"/>
    <dgm:cxn modelId="{85EB299E-471E-4EE9-BF79-AE588A7031EB}" type="presOf" srcId="{90D88242-D55E-4E8D-B4EC-9C9DB9371300}" destId="{7E620B1A-2811-4F5A-BD5F-90C1389FDF95}" srcOrd="0" destOrd="7" presId="urn:microsoft.com/office/officeart/2005/8/layout/vList2"/>
    <dgm:cxn modelId="{435C37A2-0B2C-46A6-8D74-AEC74D06190E}" type="presOf" srcId="{1ACD9179-4892-4C46-A618-B52AB141D23D}" destId="{23FB8408-04FE-48F3-8A8D-201EBBE634C0}" srcOrd="0" destOrd="0" presId="urn:microsoft.com/office/officeart/2005/8/layout/vList2"/>
    <dgm:cxn modelId="{F59977A4-E90D-4287-97DC-CE8B5009CB84}" srcId="{2FB1D3E8-F792-4E9D-AC65-D2FCCE13BF26}" destId="{1ACD9179-4892-4C46-A618-B52AB141D23D}" srcOrd="0" destOrd="0" parTransId="{057C08B2-7338-41DF-B297-80B11A4AA2FD}" sibTransId="{4D5CBB1A-5479-41EE-A1E3-24F1E1C3D0E7}"/>
    <dgm:cxn modelId="{E6A13EAD-4B45-4A64-A61E-6D5AE09CD0BB}" type="presOf" srcId="{E7D01EB7-07F2-4C8C-86B0-C28C2F7D193F}" destId="{7E620B1A-2811-4F5A-BD5F-90C1389FDF95}" srcOrd="0" destOrd="3" presId="urn:microsoft.com/office/officeart/2005/8/layout/vList2"/>
    <dgm:cxn modelId="{EB88D2C7-528F-47F9-AE37-343D9056363A}" srcId="{481D51A4-B07D-4524-8CD9-89A7658F8E64}" destId="{AC417D45-B04E-4D24-B29A-660D39F29197}" srcOrd="1" destOrd="0" parTransId="{CCEAFEE3-B80A-416D-AA7B-4BEE231C6337}" sibTransId="{4DFFA641-85A1-48A0-B312-EA8A2A07EA47}"/>
    <dgm:cxn modelId="{B63A4BD2-BE80-46BB-8E67-35957C3313F2}" type="presOf" srcId="{AC417D45-B04E-4D24-B29A-660D39F29197}" destId="{7E620B1A-2811-4F5A-BD5F-90C1389FDF95}" srcOrd="0" destOrd="2" presId="urn:microsoft.com/office/officeart/2005/8/layout/vList2"/>
    <dgm:cxn modelId="{09A202E6-8B8F-406B-8291-F591C3451054}" type="presOf" srcId="{DA821A78-A59E-49B7-B0EC-BB2ABDB750A3}" destId="{7E620B1A-2811-4F5A-BD5F-90C1389FDF95}" srcOrd="0" destOrd="1" presId="urn:microsoft.com/office/officeart/2005/8/layout/vList2"/>
    <dgm:cxn modelId="{CFEE69E7-7592-4C20-B8B1-B5ABD73393D2}" type="presOf" srcId="{007A8ED9-243C-464B-A2D4-4A4B92D0A97F}" destId="{7E620B1A-2811-4F5A-BD5F-90C1389FDF95}" srcOrd="0" destOrd="4" presId="urn:microsoft.com/office/officeart/2005/8/layout/vList2"/>
    <dgm:cxn modelId="{87FD91F1-433B-42D5-9504-DA457FD2A854}" srcId="{3A55433B-C0CC-4C9B-B3A2-2AF02DD2244F}" destId="{8303A7DF-FB58-460B-8AA0-AF86B8374F0B}" srcOrd="1" destOrd="0" parTransId="{A8D96A55-AC54-4590-B6F2-596A9880F92A}" sibTransId="{B1F04B87-2771-48E1-BA04-80D6532E338C}"/>
    <dgm:cxn modelId="{2B84DFFA-C1F3-4FEE-BAD1-1A8A408320E8}" type="presOf" srcId="{2FB1D3E8-F792-4E9D-AC65-D2FCCE13BF26}" destId="{52D2FF6A-7AD5-4238-BA4A-B0D5A5B6CA9F}" srcOrd="0" destOrd="0" presId="urn:microsoft.com/office/officeart/2005/8/layout/vList2"/>
    <dgm:cxn modelId="{1D3F55FD-115A-4604-939E-2D204F4D8288}" srcId="{481D51A4-B07D-4524-8CD9-89A7658F8E64}" destId="{E7D01EB7-07F2-4C8C-86B0-C28C2F7D193F}" srcOrd="2" destOrd="0" parTransId="{61E00F9A-11D4-493C-AE3B-3494A8195022}" sibTransId="{A8D7CDC4-95CF-4E75-B2E8-1624F9E3C460}"/>
    <dgm:cxn modelId="{EC627CFE-8A96-4C02-B478-9C62FD04C413}" srcId="{3A55433B-C0CC-4C9B-B3A2-2AF02DD2244F}" destId="{90D88242-D55E-4E8D-B4EC-9C9DB9371300}" srcOrd="0" destOrd="0" parTransId="{BD2D76BF-5D80-487A-923A-0417B71AB28F}" sibTransId="{7BA3306A-1495-4254-9B13-0D36955779E6}"/>
    <dgm:cxn modelId="{32EEE101-58A4-49B6-A2E7-EA74CC62A671}" type="presParOf" srcId="{52D2FF6A-7AD5-4238-BA4A-B0D5A5B6CA9F}" destId="{23FB8408-04FE-48F3-8A8D-201EBBE634C0}" srcOrd="0" destOrd="0" presId="urn:microsoft.com/office/officeart/2005/8/layout/vList2"/>
    <dgm:cxn modelId="{234F599A-42A0-4C5C-91E2-6C568E50E4F1}" type="presParOf" srcId="{52D2FF6A-7AD5-4238-BA4A-B0D5A5B6CA9F}" destId="{7E620B1A-2811-4F5A-BD5F-90C1389FDF9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FB8408-04FE-48F3-8A8D-201EBBE634C0}">
      <dsp:nvSpPr>
        <dsp:cNvPr id="0" name=""/>
        <dsp:cNvSpPr/>
      </dsp:nvSpPr>
      <dsp:spPr>
        <a:xfrm>
          <a:off x="0" y="118394"/>
          <a:ext cx="10154800" cy="767520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tx1"/>
              </a:solidFill>
            </a:rPr>
            <a:t>HOME Investment Partnership Grant (HOME)</a:t>
          </a:r>
        </a:p>
      </dsp:txBody>
      <dsp:txXfrm>
        <a:off x="37467" y="155861"/>
        <a:ext cx="10079866" cy="692586"/>
      </dsp:txXfrm>
    </dsp:sp>
    <dsp:sp modelId="{7E620B1A-2811-4F5A-BD5F-90C1389FDF95}">
      <dsp:nvSpPr>
        <dsp:cNvPr id="0" name=""/>
        <dsp:cNvSpPr/>
      </dsp:nvSpPr>
      <dsp:spPr>
        <a:xfrm>
          <a:off x="0" y="876969"/>
          <a:ext cx="10154800" cy="4239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2415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kern="1200" dirty="0"/>
            <a:t>Must be used to create affordable housing</a:t>
          </a:r>
        </a:p>
        <a:p>
          <a:pPr marL="457200" lvl="2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kern="1200" dirty="0"/>
            <a:t>Building,</a:t>
          </a:r>
        </a:p>
        <a:p>
          <a:pPr marL="457200" lvl="2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kern="1200"/>
            <a:t>Buying, </a:t>
          </a:r>
        </a:p>
        <a:p>
          <a:pPr marL="457200" lvl="2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kern="1200"/>
            <a:t>Rehabilitating affordable housing for rent or homeownership </a:t>
          </a:r>
        </a:p>
        <a:p>
          <a:pPr marL="457200" lvl="2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kern="1200" dirty="0"/>
            <a:t>Direct assistance for low-income first-time homebuyers and/or renters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kern="1200"/>
            <a:t>Funds are set aside for Community Housing Development Organizations (CHDOs)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kern="1200"/>
            <a:t>Provides funding for the following:</a:t>
          </a:r>
        </a:p>
        <a:p>
          <a:pPr marL="457200" lvl="2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kern="1200"/>
            <a:t>CHDO projects</a:t>
          </a:r>
        </a:p>
        <a:p>
          <a:pPr marL="457200" lvl="2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kern="1200"/>
            <a:t>Down Payment Assistance Program</a:t>
          </a:r>
        </a:p>
      </dsp:txBody>
      <dsp:txXfrm>
        <a:off x="0" y="876969"/>
        <a:ext cx="10154800" cy="42393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EF5B37-5D1B-4EFB-859B-7E92BEC69F59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CBA47E-A21F-416C-BF42-8879F5D92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112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07C01CEB-53DE-07E4-ABA6-4CBA645B9A0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3E085B-24D1-3202-56FE-06B0CC8A72B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04684" y="1478576"/>
            <a:ext cx="8472484" cy="2359216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7A052B-1B80-E555-0889-A2936CC104E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04684" y="3946789"/>
            <a:ext cx="8472484" cy="453758"/>
          </a:xfrm>
        </p:spPr>
        <p:txBody>
          <a:bodyPr anchor="ctr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Enter subtitle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658DBA6-BC23-B088-B1E3-92549172B2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04646" y="4465702"/>
            <a:ext cx="8471862" cy="45647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  <a:lvl5pPr>
              <a:defRPr/>
            </a:lvl5pPr>
          </a:lstStyle>
          <a:p>
            <a:pPr lvl="0"/>
            <a:r>
              <a:rPr lang="en-US" dirty="0"/>
              <a:t>Enter presentation date here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067439-A726-9DAA-510D-D6CB7F86F0E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B5C809-C908-4B31-9654-3019D11BD361}" type="datetime1">
              <a:rPr lang="en-US" smtClean="0"/>
              <a:t>2/12/2025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D74562E-137D-E6C2-B2F7-DA03F697D93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E83340C-226D-6DAF-635D-E45B52447F1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43B639-8A8B-48A0-8B2E-117D0EB22A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677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rectangle&#10;&#10;Description automatically generated">
            <a:extLst>
              <a:ext uri="{FF2B5EF4-FFF2-40B4-BE49-F238E27FC236}">
                <a16:creationId xmlns:a16="http://schemas.microsoft.com/office/drawing/2014/main" id="{EC1AAC8B-DD2E-A014-6F06-4F92EC02D6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A792A3-D3B2-24EF-C2E9-56B7C80DA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A48A8-45F2-4CF7-44C9-B8067C839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334BD8E-0837-A9DE-A052-2F9B0DAA0B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1249490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/>
              <a:t>Add your topic/title 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97B13B7D-2811-43AD-067C-F3D0EC7527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059459"/>
            <a:ext cx="10515600" cy="416036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EDADB42-3EFF-B831-5B47-01AC68ED9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9743B639-8A8B-48A0-8B2E-117D0EB22A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35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ape, rectangle&#10;&#10;Description automatically generated">
            <a:extLst>
              <a:ext uri="{FF2B5EF4-FFF2-40B4-BE49-F238E27FC236}">
                <a16:creationId xmlns:a16="http://schemas.microsoft.com/office/drawing/2014/main" id="{6047A9E9-35DF-4351-2C1C-19D9C178731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A792A3-D3B2-24EF-C2E9-56B7C80DA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A48A8-45F2-4CF7-44C9-B8067C839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334BD8E-0837-A9DE-A052-2F9B0DAA0B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1249490"/>
          </a:xfrm>
        </p:spPr>
        <p:txBody>
          <a:bodyPr/>
          <a:lstStyle>
            <a:lvl1pPr>
              <a:defRPr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/>
              <a:t>Add your topic/title 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97B13B7D-2811-43AD-067C-F3D0EC7527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059459"/>
            <a:ext cx="10515600" cy="416036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A60E248-D4DD-1C84-657D-A717EEF94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9743B639-8A8B-48A0-8B2E-117D0EB22A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4214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8739C8A0-252D-ACDE-6F87-5033BBFD53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D2B1BE-C0DC-CB32-6662-FD159C5B0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6216F-383B-48F7-8DDD-AE811FE6D410}" type="datetime1">
              <a:rPr lang="en-US" smtClean="0"/>
              <a:t>2/12/2025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FE3795-D5FA-BE44-AF8F-2DFA0F1ED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99F369B-67F9-FE25-5AB1-41F4F0478E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7542" y="540222"/>
            <a:ext cx="5638799" cy="108606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A2E06A8-50E1-E106-613E-D4330679F03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7541" y="1805674"/>
            <a:ext cx="5638799" cy="4351338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8D054CB-AC47-666B-67CC-55DE8264DCB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16130" y="0"/>
            <a:ext cx="5675870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photo/graphic here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C6AEC79-60AA-AD50-9040-F2A6EEB0F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9743B639-8A8B-48A0-8B2E-117D0EB22A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863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DB8030E9-4FE1-265C-18DB-B498872745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5674C2-652A-F4D7-3186-988DCB2EB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F33D4-F2FA-43E7-AEEA-4156D66C8ADF}" type="datetime1">
              <a:rPr lang="en-US" smtClean="0"/>
              <a:t>2/12/2025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6F0499-8E0B-8012-F3DE-590859505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10C0567-CDD7-1597-BD98-EFF592903D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023" y="1811627"/>
            <a:ext cx="6262754" cy="4330555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400">
                <a:solidFill>
                  <a:schemeClr val="tx1"/>
                </a:solidFill>
              </a:defRPr>
            </a:lvl4pPr>
            <a:lvl5pPr>
              <a:defRPr sz="24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F427F66-DB97-ED79-A1FD-941801B503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0023" y="365125"/>
            <a:ext cx="6262754" cy="1325563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D923AF85-96F1-5130-DB02-9C06B1C9450E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922903" y="365125"/>
            <a:ext cx="4582298" cy="5777056"/>
          </a:xfrm>
        </p:spPr>
        <p:txBody>
          <a:bodyPr anchor="ctr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Insert photo/graphic here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C4852F9-C535-FB1F-BAFE-FB08BB98B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9743B639-8A8B-48A0-8B2E-117D0EB22A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990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ape, rectangle&#10;&#10;Description automatically generated">
            <a:extLst>
              <a:ext uri="{FF2B5EF4-FFF2-40B4-BE49-F238E27FC236}">
                <a16:creationId xmlns:a16="http://schemas.microsoft.com/office/drawing/2014/main" id="{2976A657-81D5-F08A-69FE-322AE2D7A1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E3528E-6B65-5654-6288-2AA168E89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3C82F-4724-498B-BBD5-1C38E5F8ECA9}" type="datetime1">
              <a:rPr lang="en-US" smtClean="0"/>
              <a:t>2/12/2025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95505A-6403-233C-168E-79949D973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1A52980-976B-BF0C-A0FD-E4C7D1271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9743B639-8A8B-48A0-8B2E-117D0EB22A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0184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&#10;&#10;Description automatically generated with low confidence">
            <a:extLst>
              <a:ext uri="{FF2B5EF4-FFF2-40B4-BE49-F238E27FC236}">
                <a16:creationId xmlns:a16="http://schemas.microsoft.com/office/drawing/2014/main" id="{4D548339-A859-F6B2-DBD1-02DCA72788E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E3528E-6B65-5654-6288-2AA168E89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B102B-FA08-4A0D-AE66-568AC7446C0D}" type="datetime1">
              <a:rPr lang="en-US" smtClean="0"/>
              <a:t>2/12/2025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95505A-6403-233C-168E-79949D973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FEA206E-692E-2D58-45AE-373CC44C8E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1172" y="1747263"/>
            <a:ext cx="7315200" cy="3108960"/>
          </a:xfrm>
        </p:spPr>
        <p:txBody>
          <a:bodyPr/>
          <a:lstStyle>
            <a:lvl1pPr algn="ctr"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Closing Slide:</a:t>
            </a:r>
            <a:br>
              <a:rPr lang="en-US" dirty="0"/>
            </a:br>
            <a:r>
              <a:rPr lang="en-US" dirty="0"/>
              <a:t>Thank you/Questions?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48E1777-A054-1201-223C-1A8DE6F72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9743B639-8A8B-48A0-8B2E-117D0EB22A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165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icon&#10;&#10;Description automatically generated">
            <a:extLst>
              <a:ext uri="{FF2B5EF4-FFF2-40B4-BE49-F238E27FC236}">
                <a16:creationId xmlns:a16="http://schemas.microsoft.com/office/drawing/2014/main" id="{5FB00148-4837-0245-A151-E04F863550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3E085B-24D1-3202-56FE-06B0CC8A72B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31380" y="1598935"/>
            <a:ext cx="7020128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7A052B-1B80-E555-0889-A2936CC104E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31380" y="4078610"/>
            <a:ext cx="7020128" cy="459217"/>
          </a:xfrm>
        </p:spPr>
        <p:txBody>
          <a:bodyPr anchor="ctr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Enter subtitle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658DBA6-BC23-B088-B1E3-92549172B2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31380" y="4597507"/>
            <a:ext cx="7019612" cy="4619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  <a:lvl5pPr>
              <a:defRPr/>
            </a:lvl5pPr>
          </a:lstStyle>
          <a:p>
            <a:pPr lvl="0"/>
            <a:r>
              <a:rPr lang="en-US" dirty="0"/>
              <a:t>Enter presentation date here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067439-A726-9DAA-510D-D6CB7F86F0E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B5C809-C908-4B31-9654-3019D11BD361}" type="datetime1">
              <a:rPr lang="en-US" smtClean="0"/>
              <a:t>2/12/2025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D74562E-137D-E6C2-B2F7-DA03F697D93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E83340C-226D-6DAF-635D-E45B52447F1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807792" y="6356350"/>
            <a:ext cx="2743200" cy="365125"/>
          </a:xfrm>
        </p:spPr>
        <p:txBody>
          <a:bodyPr/>
          <a:lstStyle/>
          <a:p>
            <a:fld id="{9743B639-8A8B-48A0-8B2E-117D0EB22A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1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B7E1AED8-47E7-2EC5-63BE-FD4DCDA6ADD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067439-A726-9DAA-510D-D6CB7F86F0E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B5C809-C908-4B31-9654-3019D11BD361}" type="datetime1">
              <a:rPr lang="en-US" smtClean="0"/>
              <a:t>2/12/2025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D74562E-137D-E6C2-B2F7-DA03F697D93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2D603A5-FDC1-0C85-6657-1C55FCDE84D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31380" y="1598935"/>
            <a:ext cx="7020128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FE0B60C1-2685-B3A2-57FA-50B4FFFBFD4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31380" y="4078610"/>
            <a:ext cx="7020128" cy="459217"/>
          </a:xfrm>
        </p:spPr>
        <p:txBody>
          <a:bodyPr anchor="ctr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Enter subtitle here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A6FF881D-03D4-F53C-DF50-F09EDBCA35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31380" y="4597507"/>
            <a:ext cx="7019612" cy="4619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  <a:lvl5pPr>
              <a:defRPr/>
            </a:lvl5pPr>
          </a:lstStyle>
          <a:p>
            <a:pPr lvl="0"/>
            <a:r>
              <a:rPr lang="en-US" dirty="0"/>
              <a:t>Enter presentation date here</a:t>
            </a:r>
          </a:p>
        </p:txBody>
      </p:sp>
      <p:sp>
        <p:nvSpPr>
          <p:cNvPr id="13" name="Slide Number Placeholder 10">
            <a:extLst>
              <a:ext uri="{FF2B5EF4-FFF2-40B4-BE49-F238E27FC236}">
                <a16:creationId xmlns:a16="http://schemas.microsoft.com/office/drawing/2014/main" id="{4F111A8F-421B-679C-77F9-3D830595D55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807792" y="6356350"/>
            <a:ext cx="2743200" cy="365125"/>
          </a:xfrm>
        </p:spPr>
        <p:txBody>
          <a:bodyPr/>
          <a:lstStyle/>
          <a:p>
            <a:fld id="{9743B639-8A8B-48A0-8B2E-117D0EB22A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441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58160918-528E-E762-B1B8-36924640678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067439-A726-9DAA-510D-D6CB7F86F0E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B5C809-C908-4B31-9654-3019D11BD361}" type="datetime1">
              <a:rPr lang="en-US" smtClean="0"/>
              <a:t>2/12/2025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D74562E-137D-E6C2-B2F7-DA03F697D93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E8D1712-9F24-58FC-ADB3-4DFC9768818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31380" y="1598935"/>
            <a:ext cx="7020128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E0C269C-5140-D3F9-09F9-0A0177182EC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31380" y="4078610"/>
            <a:ext cx="7020128" cy="459217"/>
          </a:xfrm>
        </p:spPr>
        <p:txBody>
          <a:bodyPr anchor="ctr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Enter subtitle here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24AD6A7E-0BBA-4C22-7658-1740C4796D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31380" y="4597507"/>
            <a:ext cx="7019612" cy="4619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  <a:lvl5pPr>
              <a:defRPr/>
            </a:lvl5pPr>
          </a:lstStyle>
          <a:p>
            <a:pPr lvl="0"/>
            <a:r>
              <a:rPr lang="en-US" dirty="0"/>
              <a:t>Enter presentation date here</a:t>
            </a:r>
          </a:p>
        </p:txBody>
      </p:sp>
      <p:sp>
        <p:nvSpPr>
          <p:cNvPr id="13" name="Slide Number Placeholder 10">
            <a:extLst>
              <a:ext uri="{FF2B5EF4-FFF2-40B4-BE49-F238E27FC236}">
                <a16:creationId xmlns:a16="http://schemas.microsoft.com/office/drawing/2014/main" id="{C82C0F74-E004-6929-D6F7-248F9FC7C51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807792" y="6356350"/>
            <a:ext cx="2743200" cy="365125"/>
          </a:xfrm>
        </p:spPr>
        <p:txBody>
          <a:bodyPr/>
          <a:lstStyle/>
          <a:p>
            <a:fld id="{9743B639-8A8B-48A0-8B2E-117D0EB22A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077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802A8768-EC97-DF6F-23CD-1735B4EC667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9BFDA78-6CCC-05A9-F22B-E58316580F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98256" y="1602645"/>
            <a:ext cx="8997779" cy="2852737"/>
          </a:xfrm>
        </p:spPr>
        <p:txBody>
          <a:bodyPr anchor="b"/>
          <a:lstStyle>
            <a:lvl1pPr algn="l">
              <a:defRPr sz="6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Slide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E2A893-1DD9-6AAA-F71F-BE901BE70D1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498256" y="4482371"/>
            <a:ext cx="8997779" cy="1168786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43D3DF-C098-D7CD-63CA-406A1AC4E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1AC98-25F9-4619-B20D-D5EC12386A14}" type="datetime1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0892ED-F3BB-CB87-EBAF-51211BB9F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10">
            <a:extLst>
              <a:ext uri="{FF2B5EF4-FFF2-40B4-BE49-F238E27FC236}">
                <a16:creationId xmlns:a16="http://schemas.microsoft.com/office/drawing/2014/main" id="{F20DA021-31DB-8C96-BB3E-6EB6D0A5938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807792" y="6356350"/>
            <a:ext cx="2743200" cy="365125"/>
          </a:xfrm>
        </p:spPr>
        <p:txBody>
          <a:bodyPr/>
          <a:lstStyle/>
          <a:p>
            <a:fld id="{9743B639-8A8B-48A0-8B2E-117D0EB22A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53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ape, rectangle&#10;&#10;Description automatically generated">
            <a:extLst>
              <a:ext uri="{FF2B5EF4-FFF2-40B4-BE49-F238E27FC236}">
                <a16:creationId xmlns:a16="http://schemas.microsoft.com/office/drawing/2014/main" id="{8EBAAC1E-6A3A-82A7-1CD9-21D1D3A7F9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2C4AC1-2D2C-2067-2A0E-587D06EC47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1249490"/>
          </a:xfrm>
        </p:spPr>
        <p:txBody>
          <a:bodyPr/>
          <a:lstStyle>
            <a:lvl1pPr>
              <a:defRPr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/>
              <a:t>Add your topic/title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A792A3-D3B2-24EF-C2E9-56B7C80DA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A48A8-45F2-4CF7-44C9-B8067C839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684FE2-D8CC-68A1-6804-9F22C29D5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3B639-8A8B-48A0-8B2E-117D0EB22A3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ED35ED6-3C0B-576E-480E-AF9429AECA2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059459"/>
            <a:ext cx="10515600" cy="416036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06242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, rectangle&#10;&#10;Description automatically generated">
            <a:extLst>
              <a:ext uri="{FF2B5EF4-FFF2-40B4-BE49-F238E27FC236}">
                <a16:creationId xmlns:a16="http://schemas.microsoft.com/office/drawing/2014/main" id="{F6475A5B-1B41-D8D9-C78B-2A839D638A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A792A3-D3B2-24EF-C2E9-56B7C80DA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A48A8-45F2-4CF7-44C9-B8067C839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684FE2-D8CC-68A1-6804-9F22C29D5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3B639-8A8B-48A0-8B2E-117D0EB22A3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334BD8E-0837-A9DE-A052-2F9B0DAA0B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1249490"/>
          </a:xfrm>
        </p:spPr>
        <p:txBody>
          <a:bodyPr/>
          <a:lstStyle>
            <a:lvl1pPr>
              <a:defRPr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/>
              <a:t>Add your topic/title 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97B13B7D-2811-43AD-067C-F3D0EC7527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059459"/>
            <a:ext cx="10515600" cy="416036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98308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hape, rectangle&#10;&#10;Description automatically generated">
            <a:extLst>
              <a:ext uri="{FF2B5EF4-FFF2-40B4-BE49-F238E27FC236}">
                <a16:creationId xmlns:a16="http://schemas.microsoft.com/office/drawing/2014/main" id="{4DE03148-F633-6F1B-F102-D853EB7B9E8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D2B1BE-C0DC-CB32-6662-FD159C5B0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96133-D5AB-488C-87AD-7BDD28B91D4E}" type="datetime1">
              <a:rPr lang="en-US" smtClean="0"/>
              <a:t>2/12/2025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FE3795-D5FA-BE44-AF8F-2DFA0F1ED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E6F92E-48C0-0A64-EF38-1C390A760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3B639-8A8B-48A0-8B2E-117D0EB22A3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38DBAFF-5939-0D4C-BE41-E8A87AD875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9730946" cy="1249490"/>
          </a:xfrm>
        </p:spPr>
        <p:txBody>
          <a:bodyPr/>
          <a:lstStyle>
            <a:lvl1pPr>
              <a:defRPr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/>
              <a:t>Add your topic/title 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EA2B9800-9EB4-CC5F-09E5-3136CC8B2B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059459"/>
            <a:ext cx="5010665" cy="416036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177B026D-DA18-D4FF-1316-B0129BEB79D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43137" y="2084172"/>
            <a:ext cx="5010665" cy="416036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566683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, rectangle&#10;&#10;Description automatically generated">
            <a:extLst>
              <a:ext uri="{FF2B5EF4-FFF2-40B4-BE49-F238E27FC236}">
                <a16:creationId xmlns:a16="http://schemas.microsoft.com/office/drawing/2014/main" id="{7B37BEE2-2718-FA13-6C5E-5A8267CF12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2C4AC1-2D2C-2067-2A0E-587D06EC47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1249490"/>
          </a:xfrm>
        </p:spPr>
        <p:txBody>
          <a:bodyPr/>
          <a:lstStyle>
            <a:lvl1pPr>
              <a:defRPr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/>
              <a:t>Add your topic/title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A792A3-D3B2-24EF-C2E9-56B7C80DA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A48A8-45F2-4CF7-44C9-B8067C839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684FE2-D8CC-68A1-6804-9F22C29D5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9743B639-8A8B-48A0-8B2E-117D0EB22A3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ED35ED6-3C0B-576E-480E-AF9429AECA2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059459"/>
            <a:ext cx="10515600" cy="416036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28269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216443-58AF-CA01-A871-CF6616A81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22AACD-F5CC-825B-44AB-D77D7B29E8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EBE971-89C4-9EE1-9D83-D1155913F1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5C809-C908-4B31-9654-3019D11BD361}" type="datetime1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0DD31D-2C63-D068-ABBE-2E94F0F7BA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5C5B57-8772-53FF-9F05-8ABACA13EC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43B639-8A8B-48A0-8B2E-117D0EB22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157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49" r:id="rId2"/>
    <p:sldLayoutId id="2147483664" r:id="rId3"/>
    <p:sldLayoutId id="2147483665" r:id="rId4"/>
    <p:sldLayoutId id="2147483651" r:id="rId5"/>
    <p:sldLayoutId id="2147483650" r:id="rId6"/>
    <p:sldLayoutId id="2147483662" r:id="rId7"/>
    <p:sldLayoutId id="2147483652" r:id="rId8"/>
    <p:sldLayoutId id="2147483667" r:id="rId9"/>
    <p:sldLayoutId id="2147483668" r:id="rId10"/>
    <p:sldLayoutId id="2147483670" r:id="rId11"/>
    <p:sldLayoutId id="2147483663" r:id="rId12"/>
    <p:sldLayoutId id="2147483656" r:id="rId13"/>
    <p:sldLayoutId id="2147483661" r:id="rId14"/>
    <p:sldLayoutId id="2147483655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Msutton@cityofirving.org" TargetMode="Externa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B5978-3233-5292-5EDA-C3CC4B6CF5C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Down Payment Assistance Program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9FA15F-CE50-6B7E-A6F0-DA019CB9D19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2025 DPA EXPO Habitat for Humanity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F2E78B-1DC0-C279-D16E-DB2052E1A6A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February 22,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CA78D5-D3AB-C873-47D4-6197795541B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43B639-8A8B-48A0-8B2E-117D0EB22A3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5143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2D5A9-B3DD-E475-51C4-D71C17BDB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2" y="134661"/>
            <a:ext cx="5638798" cy="1184061"/>
          </a:xfrm>
        </p:spPr>
        <p:txBody>
          <a:bodyPr>
            <a:normAutofit/>
          </a:bodyPr>
          <a:lstStyle/>
          <a:p>
            <a:pPr algn="ctr"/>
            <a:r>
              <a:rPr lang="en-US" sz="6600" dirty="0"/>
              <a:t>How to Apply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C6215E-BAD6-4505-6BAE-E28A775E82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0" y="1712417"/>
            <a:ext cx="4735543" cy="560438"/>
          </a:xfrm>
        </p:spPr>
        <p:txBody>
          <a:bodyPr>
            <a:normAutofit/>
          </a:bodyPr>
          <a:lstStyle/>
          <a:p>
            <a:r>
              <a:rPr lang="en-US" sz="2400" dirty="0"/>
              <a:t>CityofIrving.org/</a:t>
            </a:r>
            <a:r>
              <a:rPr lang="en-US" sz="2400" dirty="0" err="1"/>
              <a:t>HousingApplications</a:t>
            </a:r>
            <a:endParaRPr lang="en-US" sz="2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4B861C-DF74-2E49-8908-11F1FF400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3B639-8A8B-48A0-8B2E-117D0EB22A37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EFC520-4096-CCED-6FAD-E209F19D3F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7447" y="2746384"/>
            <a:ext cx="2753209" cy="24155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5AC0075-1906-0C68-220F-8C5BF8F4C3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44" r="4482"/>
          <a:stretch/>
        </p:blipFill>
        <p:spPr>
          <a:xfrm>
            <a:off x="76202" y="1474839"/>
            <a:ext cx="6400798" cy="4360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5524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D60D77F-64A3-6980-8998-FB98AA24A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987" y="1479143"/>
            <a:ext cx="5160204" cy="4330555"/>
          </a:xfrm>
        </p:spPr>
        <p:txBody>
          <a:bodyPr/>
          <a:lstStyle/>
          <a:p>
            <a:r>
              <a:rPr lang="en-US" dirty="0"/>
              <a:t>Register for an account.</a:t>
            </a:r>
          </a:p>
          <a:p>
            <a:r>
              <a:rPr lang="en-US" dirty="0"/>
              <a:t>Once registered, login to the application portal.</a:t>
            </a:r>
          </a:p>
          <a:p>
            <a:r>
              <a:rPr lang="en-US" dirty="0"/>
              <a:t>Select the appropriate program application.</a:t>
            </a:r>
          </a:p>
          <a:p>
            <a:r>
              <a:rPr lang="en-US" dirty="0"/>
              <a:t>Complete all application steps.</a:t>
            </a:r>
          </a:p>
          <a:p>
            <a:r>
              <a:rPr lang="en-US" dirty="0"/>
              <a:t>Upload all required documentation.</a:t>
            </a:r>
          </a:p>
          <a:p>
            <a:r>
              <a:rPr lang="en-US" dirty="0"/>
              <a:t>Hit submit.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5E05703-514F-67FF-98F5-23AE54E57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87" y="94457"/>
            <a:ext cx="6262754" cy="1325563"/>
          </a:xfrm>
        </p:spPr>
        <p:txBody>
          <a:bodyPr>
            <a:normAutofit/>
          </a:bodyPr>
          <a:lstStyle/>
          <a:p>
            <a:r>
              <a:rPr lang="en-US" sz="6600" dirty="0"/>
              <a:t>How to Apply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10D3D3-0550-968A-214C-45F3DC773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3B639-8A8B-48A0-8B2E-117D0EB22A37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46533B-3245-19C6-A987-468C836BB2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8530" y="1597389"/>
            <a:ext cx="6066389" cy="322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9983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D60D77F-64A3-6980-8998-FB98AA24A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9623" y="1094783"/>
            <a:ext cx="5160204" cy="3740731"/>
          </a:xfrm>
        </p:spPr>
        <p:txBody>
          <a:bodyPr/>
          <a:lstStyle/>
          <a:p>
            <a:r>
              <a:rPr lang="en-US" dirty="0"/>
              <a:t>Read all application descriptions before starting an application</a:t>
            </a:r>
          </a:p>
          <a:p>
            <a:r>
              <a:rPr lang="en-US" dirty="0"/>
              <a:t>Enter all information in each application step</a:t>
            </a:r>
          </a:p>
          <a:p>
            <a:r>
              <a:rPr lang="en-US" dirty="0"/>
              <a:t>Upload complete and correct documentation</a:t>
            </a:r>
          </a:p>
          <a:p>
            <a:r>
              <a:rPr lang="en-US" dirty="0"/>
              <a:t>Add additional users</a:t>
            </a:r>
          </a:p>
          <a:p>
            <a:r>
              <a:rPr lang="en-US" dirty="0"/>
              <a:t>Check for emails and tasks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5E05703-514F-67FF-98F5-23AE54E57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4623" y="60005"/>
            <a:ext cx="6262754" cy="1325563"/>
          </a:xfrm>
        </p:spPr>
        <p:txBody>
          <a:bodyPr>
            <a:normAutofit/>
          </a:bodyPr>
          <a:lstStyle/>
          <a:p>
            <a:r>
              <a:rPr lang="en-US" sz="5400" dirty="0"/>
              <a:t>Application Tips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10D3D3-0550-968A-214C-45F3DC773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3B639-8A8B-48A0-8B2E-117D0EB22A37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1BF1A24-B590-7A56-448E-F92AD74D18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25" y="182611"/>
            <a:ext cx="2199132" cy="475707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5B21119-0997-BA96-6C63-79C51146AB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3941" y="1881465"/>
            <a:ext cx="3513081" cy="272944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E7831C1-0922-463D-35E0-57323F17FB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7191" y="5207510"/>
            <a:ext cx="9273209" cy="129954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28444284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6E585-00F2-21D9-4A19-9D61F7010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FB801A-B190-4FBE-EF53-D933C2A0E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3B639-8A8B-48A0-8B2E-117D0EB22A3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6622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3D51A-D460-399F-83A2-7D8321728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/>
            <a:r>
              <a:rPr lang="en-US" sz="4400" dirty="0"/>
              <a:t>Micah Sutton </a:t>
            </a:r>
            <a:br>
              <a:rPr lang="en-US" sz="4400" dirty="0"/>
            </a:br>
            <a:r>
              <a:rPr lang="en-US" sz="4400" dirty="0"/>
              <a:t>Outreach Coordinator </a:t>
            </a:r>
            <a:br>
              <a:rPr lang="en-US" sz="4400" dirty="0"/>
            </a:br>
            <a:r>
              <a:rPr lang="en-US" sz="4400" dirty="0"/>
              <a:t>Housing &amp; Redevelopment Division</a:t>
            </a:r>
            <a:br>
              <a:rPr lang="en-US" sz="4400" dirty="0"/>
            </a:br>
            <a:r>
              <a:rPr lang="en-US" sz="4400" dirty="0">
                <a:hlinkClick r:id="rId2"/>
              </a:rPr>
              <a:t>Msutton@cityofirving.org</a:t>
            </a:r>
            <a:br>
              <a:rPr lang="en-US" sz="4400" dirty="0"/>
            </a:br>
            <a:r>
              <a:rPr lang="en-US" sz="4400" dirty="0"/>
              <a:t>972-721-4800</a:t>
            </a:r>
            <a:br>
              <a:rPr lang="en-US" sz="4400" dirty="0"/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9D9A1B-412B-B288-E515-C67FEAA7D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3B639-8A8B-48A0-8B2E-117D0EB22A3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57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E50671-7362-C695-8FB0-538464D6D7A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43B639-8A8B-48A0-8B2E-117D0EB22A37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04CCF1A-5599-0636-D1A3-D785E1FB7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249490"/>
          </a:xfrm>
        </p:spPr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FD24C1D-2C04-9CFF-4352-8912831F1394}"/>
              </a:ext>
            </a:extLst>
          </p:cNvPr>
          <p:cNvSpPr txBox="1">
            <a:spLocks/>
          </p:cNvSpPr>
          <p:nvPr/>
        </p:nvSpPr>
        <p:spPr>
          <a:xfrm>
            <a:off x="1352908" y="1600200"/>
            <a:ext cx="9140057" cy="49831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Funded through the U.S. Department of Housing and Urban Development (HUD)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As an entitlement City of Irving is awarded funds annually to assist residents with a variety of needs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The City of Irving receives approximately three million dollars per year in HUD funds</a:t>
            </a:r>
          </a:p>
          <a:p>
            <a:pPr marL="914400" lvl="1" indent="-4572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Community Development Block Grant (CDBG)</a:t>
            </a:r>
          </a:p>
          <a:p>
            <a:pPr marL="914400" lvl="1" indent="-4572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Emergency Solutions Grant (ESG)</a:t>
            </a:r>
          </a:p>
          <a:p>
            <a:pPr marL="914400" lvl="1" indent="-4572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Home Investment Partnership Grant (HOME)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Funds are used to improve the lives of Irving’s limited-income residents and neighborhoods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88408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E50671-7362-C695-8FB0-538464D6D7A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43B639-8A8B-48A0-8B2E-117D0EB22A37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04CCF1A-5599-0636-D1A3-D785E1FB7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249490"/>
          </a:xfrm>
        </p:spPr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FD24C1D-2C04-9CFF-4352-8912831F1394}"/>
              </a:ext>
            </a:extLst>
          </p:cNvPr>
          <p:cNvSpPr txBox="1">
            <a:spLocks/>
          </p:cNvSpPr>
          <p:nvPr/>
        </p:nvSpPr>
        <p:spPr>
          <a:xfrm>
            <a:off x="1245903" y="1604713"/>
            <a:ext cx="9140057" cy="49831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8275"/>
            <a:r>
              <a:rPr lang="en-US" sz="3200" dirty="0">
                <a:solidFill>
                  <a:schemeClr val="tx1"/>
                </a:solidFill>
              </a:rPr>
              <a:t>Community Development Block Grant (CDBG)</a:t>
            </a:r>
          </a:p>
          <a:p>
            <a:pPr marL="1082675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Largest amount of funding</a:t>
            </a:r>
          </a:p>
          <a:p>
            <a:pPr marL="1082675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Most flexible of all grants</a:t>
            </a:r>
          </a:p>
          <a:p>
            <a:pPr marL="1082675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Designed to be tailored to the community’s needs</a:t>
            </a:r>
          </a:p>
          <a:p>
            <a:pPr marL="1082675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Provides funding for the following:</a:t>
            </a:r>
          </a:p>
          <a:p>
            <a:pPr marL="1539875" lvl="2" indent="-4572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Home Rehabilitation Programs</a:t>
            </a:r>
          </a:p>
          <a:p>
            <a:pPr marL="1539875" lvl="2" indent="-4572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Public Facility Improvements</a:t>
            </a:r>
          </a:p>
          <a:p>
            <a:pPr marL="1539875" lvl="2" indent="-4572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Public Services grants to non-profits</a:t>
            </a:r>
          </a:p>
          <a:p>
            <a:pPr marL="1082675" lvl="1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tx1"/>
              </a:solidFill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87939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E50671-7362-C695-8FB0-538464D6D7A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43B639-8A8B-48A0-8B2E-117D0EB22A37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04CCF1A-5599-0636-D1A3-D785E1FB7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249490"/>
          </a:xfrm>
        </p:spPr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FD24C1D-2C04-9CFF-4352-8912831F1394}"/>
              </a:ext>
            </a:extLst>
          </p:cNvPr>
          <p:cNvSpPr txBox="1">
            <a:spLocks/>
          </p:cNvSpPr>
          <p:nvPr/>
        </p:nvSpPr>
        <p:spPr>
          <a:xfrm>
            <a:off x="1189946" y="1604116"/>
            <a:ext cx="9140057" cy="49831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8275"/>
            <a:r>
              <a:rPr lang="en-US" sz="3200" dirty="0">
                <a:solidFill>
                  <a:schemeClr val="tx1"/>
                </a:solidFill>
              </a:rPr>
              <a:t>Emergency Solutions Grant (ESG)</a:t>
            </a:r>
          </a:p>
          <a:p>
            <a:pPr marL="687388" indent="-457200">
              <a:buFont typeface="Arial" panose="020B0604020202020204" pitchFamily="34" charset="0"/>
              <a:buChar char="•"/>
            </a:pPr>
            <a:r>
              <a:rPr lang="en-US" sz="2800" dirty="0"/>
              <a:t>Authorized by McKinney-Vento Act Homeless Assistance Act; later a</a:t>
            </a:r>
            <a:r>
              <a:rPr lang="en-US" sz="2800" dirty="0">
                <a:solidFill>
                  <a:schemeClr val="tx1"/>
                </a:solidFill>
              </a:rPr>
              <a:t>mended in 2012 to align with Homeless Emergency Assistance and Rapid Transition to Housing (HEARTH Act)</a:t>
            </a:r>
          </a:p>
          <a:p>
            <a:pPr marL="687388" indent="-457200">
              <a:buFont typeface="Arial" panose="020B0604020202020204" pitchFamily="34" charset="0"/>
              <a:buChar char="•"/>
            </a:pPr>
            <a:r>
              <a:rPr lang="en-US" sz="2800" dirty="0"/>
              <a:t>Must be used to provide activities to assist  the prevention of homelessness or homeless services</a:t>
            </a:r>
          </a:p>
          <a:p>
            <a:pPr marL="687388" indent="-457200">
              <a:buFont typeface="Arial" panose="020B0604020202020204" pitchFamily="34" charset="0"/>
              <a:buChar char="•"/>
            </a:pPr>
            <a:r>
              <a:rPr lang="en-US" sz="2800" dirty="0"/>
              <a:t>Provides funding for the following:</a:t>
            </a:r>
          </a:p>
          <a:p>
            <a:pPr marL="1085850" lvl="1" indent="-4572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Rapid Rehousing Program</a:t>
            </a:r>
          </a:p>
          <a:p>
            <a:pPr marL="1085850" lvl="1" indent="-4572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Homeless Prevention Program</a:t>
            </a:r>
          </a:p>
          <a:p>
            <a:pPr marL="1085850" lvl="1" indent="-4572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Shelter Maintenance and Operations</a:t>
            </a:r>
          </a:p>
          <a:p>
            <a:pPr marL="74295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tx1"/>
              </a:solidFill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56772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E50671-7362-C695-8FB0-538464D6D7A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43B639-8A8B-48A0-8B2E-117D0EB22A37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04CCF1A-5599-0636-D1A3-D785E1FB7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644"/>
            <a:ext cx="10515600" cy="1249490"/>
          </a:xfrm>
        </p:spPr>
        <p:txBody>
          <a:bodyPr/>
          <a:lstStyle/>
          <a:p>
            <a:r>
              <a:rPr lang="en-US" dirty="0"/>
              <a:t>Overview</a:t>
            </a:r>
          </a:p>
        </p:txBody>
      </p:sp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id="{CDB643EC-ED48-F212-20E8-9ABCA0F5CB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66399875"/>
              </p:ext>
            </p:extLst>
          </p:nvPr>
        </p:nvGraphicFramePr>
        <p:xfrm>
          <a:off x="1198999" y="1313134"/>
          <a:ext cx="10154801" cy="52257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06873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23944A4-AD82-93C8-19A8-D3F61EBD2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3B639-8A8B-48A0-8B2E-117D0EB22A37}" type="slidenum">
              <a:rPr lang="en-US" smtClean="0"/>
              <a:t>6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FFBAE77-2266-5909-78FD-9DE32BE33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Down Payment Assistance Program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41AA5A-BC0C-6CF9-E3C0-CE5AE46DBDF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99703" y="2084172"/>
            <a:ext cx="6354099" cy="4160366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solidFill>
                  <a:srgbClr val="006666"/>
                </a:solidFill>
              </a:rPr>
              <a:t>Up to $50,000 assistance</a:t>
            </a:r>
          </a:p>
          <a:p>
            <a:pPr marL="0" indent="0">
              <a:buNone/>
            </a:pPr>
            <a:r>
              <a:rPr lang="en-US" sz="2000" dirty="0"/>
              <a:t>Can be used towards closing cost and down payment to purchase first home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400" b="1" dirty="0">
                <a:solidFill>
                  <a:srgbClr val="006666"/>
                </a:solidFill>
              </a:rPr>
              <a:t>Preferred Lenders</a:t>
            </a:r>
          </a:p>
          <a:p>
            <a:pPr marL="0" indent="0">
              <a:buNone/>
            </a:pPr>
            <a:r>
              <a:rPr lang="en-US" sz="2000" dirty="0"/>
              <a:t>Work with City of Irving trained loan officers who will help you along your homeownership journey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FDF0A3-53AA-3974-5D3A-68B45B31BC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535" y="1938933"/>
            <a:ext cx="3967121" cy="4665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529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7DA867E-E372-20C5-1C12-243D5016B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3B639-8A8B-48A0-8B2E-117D0EB22A37}" type="slidenum">
              <a:rPr lang="en-US" smtClean="0"/>
              <a:t>7</a:t>
            </a:fld>
            <a:endParaRPr lang="en-US" dirty="0"/>
          </a:p>
        </p:txBody>
      </p:sp>
      <p:pic>
        <p:nvPicPr>
          <p:cNvPr id="6" name="Picture 5" descr="Table&#10;&#10;AI-generated content may be incorrect.">
            <a:extLst>
              <a:ext uri="{FF2B5EF4-FFF2-40B4-BE49-F238E27FC236}">
                <a16:creationId xmlns:a16="http://schemas.microsoft.com/office/drawing/2014/main" id="{28CC8FD6-8666-DFD3-048E-4460A65AD1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918" y="2783533"/>
            <a:ext cx="7560658" cy="364554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CB9A36B-9ED7-6E6A-98D1-81AD9E08383F}"/>
              </a:ext>
            </a:extLst>
          </p:cNvPr>
          <p:cNvSpPr txBox="1"/>
          <p:nvPr/>
        </p:nvSpPr>
        <p:spPr>
          <a:xfrm>
            <a:off x="924339" y="2286000"/>
            <a:ext cx="54714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Current Dallas County Income Limits</a:t>
            </a:r>
          </a:p>
        </p:txBody>
      </p:sp>
    </p:spTree>
    <p:extLst>
      <p:ext uri="{BB962C8B-B14F-4D97-AF65-F5344CB8AC3E}">
        <p14:creationId xmlns:p14="http://schemas.microsoft.com/office/powerpoint/2010/main" val="943800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5E05703-514F-67FF-98F5-23AE54E57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87" y="94457"/>
            <a:ext cx="6262754" cy="1325563"/>
          </a:xfrm>
        </p:spPr>
        <p:txBody>
          <a:bodyPr>
            <a:normAutofit/>
          </a:bodyPr>
          <a:lstStyle/>
          <a:p>
            <a:r>
              <a:rPr lang="en-US" sz="6600" dirty="0"/>
              <a:t>How to Apply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10D3D3-0550-968A-214C-45F3DC773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3B639-8A8B-48A0-8B2E-117D0EB22A37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89211E0-5F43-6F5D-49BB-7BE4E702580F}"/>
              </a:ext>
            </a:extLst>
          </p:cNvPr>
          <p:cNvSpPr txBox="1"/>
          <p:nvPr/>
        </p:nvSpPr>
        <p:spPr>
          <a:xfrm>
            <a:off x="2993232" y="6014083"/>
            <a:ext cx="62055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https://www.cityofirving.org/3468/Housing-and-Redevelopment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4B5C9DC-8CD8-14DA-B870-C651B84BB7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298" y="1476463"/>
            <a:ext cx="10680071" cy="430427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69549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5E05703-514F-67FF-98F5-23AE54E57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87" y="94457"/>
            <a:ext cx="6262754" cy="1325563"/>
          </a:xfrm>
        </p:spPr>
        <p:txBody>
          <a:bodyPr>
            <a:normAutofit/>
          </a:bodyPr>
          <a:lstStyle/>
          <a:p>
            <a:r>
              <a:rPr lang="en-US" sz="6600" dirty="0"/>
              <a:t>How to Apply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10D3D3-0550-968A-214C-45F3DC773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3B639-8A8B-48A0-8B2E-117D0EB22A37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A57465D-568E-7996-FBA5-04EC9BC69A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7212" y="1248821"/>
            <a:ext cx="6275740" cy="510752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ED3A9B9-F021-7040-6DF3-FE0C8AF0F5A3}"/>
              </a:ext>
            </a:extLst>
          </p:cNvPr>
          <p:cNvSpPr txBox="1"/>
          <p:nvPr/>
        </p:nvSpPr>
        <p:spPr>
          <a:xfrm>
            <a:off x="2286802" y="6394211"/>
            <a:ext cx="62061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https://www.cityofirving.org/565/Housing-Assistance-Programs</a:t>
            </a:r>
          </a:p>
        </p:txBody>
      </p:sp>
    </p:spTree>
    <p:extLst>
      <p:ext uri="{BB962C8B-B14F-4D97-AF65-F5344CB8AC3E}">
        <p14:creationId xmlns:p14="http://schemas.microsoft.com/office/powerpoint/2010/main" val="31762564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3339</TotalTime>
  <Words>445</Words>
  <Application>Microsoft Office PowerPoint</Application>
  <PresentationFormat>Widescreen</PresentationFormat>
  <Paragraphs>81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Wingdings</vt:lpstr>
      <vt:lpstr>Office Theme</vt:lpstr>
      <vt:lpstr>Down Payment Assistance Program</vt:lpstr>
      <vt:lpstr>Overview</vt:lpstr>
      <vt:lpstr>Overview</vt:lpstr>
      <vt:lpstr>Overview</vt:lpstr>
      <vt:lpstr>Overview</vt:lpstr>
      <vt:lpstr>Down Payment Assistance Program</vt:lpstr>
      <vt:lpstr>PowerPoint Presentation</vt:lpstr>
      <vt:lpstr>How to Apply</vt:lpstr>
      <vt:lpstr>How to Apply</vt:lpstr>
      <vt:lpstr>How to Apply</vt:lpstr>
      <vt:lpstr>How to Apply</vt:lpstr>
      <vt:lpstr>Application Tips</vt:lpstr>
      <vt:lpstr>Questions?</vt:lpstr>
      <vt:lpstr>Micah Sutton  Outreach Coordinator  Housing &amp; Redevelopment Division Msutton@cityofirving.org 972-721-4800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Alexandra Rangel</dc:creator>
  <cp:lastModifiedBy>Micah Sutton</cp:lastModifiedBy>
  <cp:revision>35</cp:revision>
  <dcterms:created xsi:type="dcterms:W3CDTF">2023-01-19T16:30:31Z</dcterms:created>
  <dcterms:modified xsi:type="dcterms:W3CDTF">2025-02-12T17:18:24Z</dcterms:modified>
</cp:coreProperties>
</file>