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8" r:id="rId6"/>
    <p:sldId id="259" r:id="rId7"/>
    <p:sldId id="260" r:id="rId8"/>
    <p:sldId id="261" r:id="rId9"/>
    <p:sldId id="317" r:id="rId10"/>
    <p:sldId id="377" r:id="rId11"/>
    <p:sldId id="266" r:id="rId12"/>
    <p:sldId id="271" r:id="rId13"/>
    <p:sldId id="272" r:id="rId14"/>
    <p:sldId id="273" r:id="rId15"/>
    <p:sldId id="274" r:id="rId16"/>
    <p:sldId id="275" r:id="rId17"/>
    <p:sldId id="276" r:id="rId18"/>
    <p:sldId id="378" r:id="rId19"/>
    <p:sldId id="379" r:id="rId20"/>
    <p:sldId id="380"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045" autoAdjust="0"/>
  </p:normalViewPr>
  <p:slideViewPr>
    <p:cSldViewPr snapToGrid="0">
      <p:cViewPr varScale="1">
        <p:scale>
          <a:sx n="67" d="100"/>
          <a:sy n="67" d="100"/>
        </p:scale>
        <p:origin x="12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la Gillaspy" userId="eb30fbdd-d2ae-494b-bbdc-f1862929a334" providerId="ADAL" clId="{67475129-347A-4169-80EA-13EDF2DC6081}"/>
    <pc:docChg chg="modSld">
      <pc:chgData name="Kayla Gillaspy" userId="eb30fbdd-d2ae-494b-bbdc-f1862929a334" providerId="ADAL" clId="{67475129-347A-4169-80EA-13EDF2DC6081}" dt="2024-06-11T15:35:44.865" v="1" actId="20577"/>
      <pc:docMkLst>
        <pc:docMk/>
      </pc:docMkLst>
      <pc:sldChg chg="modSp mod">
        <pc:chgData name="Kayla Gillaspy" userId="eb30fbdd-d2ae-494b-bbdc-f1862929a334" providerId="ADAL" clId="{67475129-347A-4169-80EA-13EDF2DC6081}" dt="2024-06-11T15:35:44.865" v="1" actId="20577"/>
        <pc:sldMkLst>
          <pc:docMk/>
          <pc:sldMk cId="2991559179" sldId="275"/>
        </pc:sldMkLst>
      </pc:sldChg>
    </pc:docChg>
  </pc:docChgLst>
  <pc:docChgLst>
    <pc:chgData name="Sarah Ellinor" userId="d4a51b00-f559-45ec-84ba-3a54ec1fdf2e" providerId="ADAL" clId="{F9E29A0D-C024-4076-9042-A997B2365203}"/>
    <pc:docChg chg="undo custSel addSld delSld modSld sldOrd">
      <pc:chgData name="Sarah Ellinor" userId="d4a51b00-f559-45ec-84ba-3a54ec1fdf2e" providerId="ADAL" clId="{F9E29A0D-C024-4076-9042-A997B2365203}" dt="2024-04-10T20:01:28.460" v="821" actId="1076"/>
      <pc:docMkLst>
        <pc:docMk/>
      </pc:docMkLst>
      <pc:sldChg chg="addSp delSp modSp mod delAnim">
        <pc:chgData name="Sarah Ellinor" userId="d4a51b00-f559-45ec-84ba-3a54ec1fdf2e" providerId="ADAL" clId="{F9E29A0D-C024-4076-9042-A997B2365203}" dt="2024-04-10T19:41:58.195" v="19" actId="1076"/>
        <pc:sldMkLst>
          <pc:docMk/>
          <pc:sldMk cId="432358285" sldId="271"/>
        </pc:sldMkLst>
      </pc:sldChg>
      <pc:sldChg chg="addSp delSp modSp mod">
        <pc:chgData name="Sarah Ellinor" userId="d4a51b00-f559-45ec-84ba-3a54ec1fdf2e" providerId="ADAL" clId="{F9E29A0D-C024-4076-9042-A997B2365203}" dt="2024-04-10T19:39:04.032" v="12" actId="1440"/>
        <pc:sldMkLst>
          <pc:docMk/>
          <pc:sldMk cId="3917843630" sldId="277"/>
        </pc:sldMkLst>
      </pc:sldChg>
      <pc:sldChg chg="modSp del">
        <pc:chgData name="Sarah Ellinor" userId="d4a51b00-f559-45ec-84ba-3a54ec1fdf2e" providerId="ADAL" clId="{F9E29A0D-C024-4076-9042-A997B2365203}" dt="2024-04-10T19:36:52.479" v="8" actId="47"/>
        <pc:sldMkLst>
          <pc:docMk/>
          <pc:sldMk cId="1054730299" sldId="350"/>
        </pc:sldMkLst>
      </pc:sldChg>
      <pc:sldChg chg="addSp delSp modSp add mod ord delAnim modAnim modNotesTx">
        <pc:chgData name="Sarah Ellinor" userId="d4a51b00-f559-45ec-84ba-3a54ec1fdf2e" providerId="ADAL" clId="{F9E29A0D-C024-4076-9042-A997B2365203}" dt="2024-04-10T20:01:28.460" v="821" actId="1076"/>
        <pc:sldMkLst>
          <pc:docMk/>
          <pc:sldMk cId="2268369279" sldId="378"/>
        </pc:sldMkLst>
      </pc:sldChg>
      <pc:sldChg chg="modSp add mod modNotesTx">
        <pc:chgData name="Sarah Ellinor" userId="d4a51b00-f559-45ec-84ba-3a54ec1fdf2e" providerId="ADAL" clId="{F9E29A0D-C024-4076-9042-A997B2365203}" dt="2024-04-10T20:01:22.968" v="820" actId="1076"/>
        <pc:sldMkLst>
          <pc:docMk/>
          <pc:sldMk cId="3633516613" sldId="379"/>
        </pc:sldMkLst>
      </pc:sldChg>
      <pc:sldChg chg="modSp add mod">
        <pc:chgData name="Sarah Ellinor" userId="d4a51b00-f559-45ec-84ba-3a54ec1fdf2e" providerId="ADAL" clId="{F9E29A0D-C024-4076-9042-A997B2365203}" dt="2024-04-10T20:00:52.540" v="817" actId="1076"/>
        <pc:sldMkLst>
          <pc:docMk/>
          <pc:sldMk cId="120968234" sldId="380"/>
        </pc:sldMkLst>
      </pc:sldChg>
    </pc:docChg>
  </pc:docChgLst>
  <pc:docChgLst>
    <pc:chgData name="Sarah Ellinor" userId="d4a51b00-f559-45ec-84ba-3a54ec1fdf2e" providerId="ADAL" clId="{6BE03282-DD86-4503-9511-ECB5AEF9536A}"/>
    <pc:docChg chg="custSel modSld">
      <pc:chgData name="Sarah Ellinor" userId="d4a51b00-f559-45ec-84ba-3a54ec1fdf2e" providerId="ADAL" clId="{6BE03282-DD86-4503-9511-ECB5AEF9536A}" dt="2025-02-10T16:17:29.584" v="3" actId="14100"/>
      <pc:docMkLst>
        <pc:docMk/>
      </pc:docMkLst>
      <pc:sldChg chg="addSp delSp modSp mod">
        <pc:chgData name="Sarah Ellinor" userId="d4a51b00-f559-45ec-84ba-3a54ec1fdf2e" providerId="ADAL" clId="{6BE03282-DD86-4503-9511-ECB5AEF9536A}" dt="2025-02-10T16:17:29.584" v="3" actId="14100"/>
        <pc:sldMkLst>
          <pc:docMk/>
          <pc:sldMk cId="3917843630" sldId="277"/>
        </pc:sldMkLst>
        <pc:picChg chg="add mod">
          <ac:chgData name="Sarah Ellinor" userId="d4a51b00-f559-45ec-84ba-3a54ec1fdf2e" providerId="ADAL" clId="{6BE03282-DD86-4503-9511-ECB5AEF9536A}" dt="2025-02-10T16:17:29.584" v="3" actId="14100"/>
          <ac:picMkLst>
            <pc:docMk/>
            <pc:sldMk cId="3917843630" sldId="277"/>
            <ac:picMk id="3" creationId="{45A12F3C-A7EE-4ACF-6A1C-AD020047D05C}"/>
          </ac:picMkLst>
        </pc:picChg>
        <pc:picChg chg="del">
          <ac:chgData name="Sarah Ellinor" userId="d4a51b00-f559-45ec-84ba-3a54ec1fdf2e" providerId="ADAL" clId="{6BE03282-DD86-4503-9511-ECB5AEF9536A}" dt="2025-02-10T16:16:58.856" v="0" actId="478"/>
          <ac:picMkLst>
            <pc:docMk/>
            <pc:sldMk cId="3917843630" sldId="277"/>
            <ac:picMk id="4" creationId="{69094610-57FB-D2FC-37DF-9E51AF8DF2CD}"/>
          </ac:picMkLst>
        </pc:picChg>
      </pc:sldChg>
    </pc:docChg>
  </pc:docChgLst>
  <pc:docChgLst>
    <pc:chgData name="Sarah Ellinor" userId="d4a51b00-f559-45ec-84ba-3a54ec1fdf2e" providerId="ADAL" clId="{5AC09DDA-9707-4D4D-9F23-2743BECB5144}"/>
    <pc:docChg chg="custSel addSld delSld modSld">
      <pc:chgData name="Sarah Ellinor" userId="d4a51b00-f559-45ec-84ba-3a54ec1fdf2e" providerId="ADAL" clId="{5AC09DDA-9707-4D4D-9F23-2743BECB5144}" dt="2023-01-13T16:23:08.539" v="33" actId="47"/>
      <pc:docMkLst>
        <pc:docMk/>
      </pc:docMkLst>
      <pc:sldChg chg="modSp mod">
        <pc:chgData name="Sarah Ellinor" userId="d4a51b00-f559-45ec-84ba-3a54ec1fdf2e" providerId="ADAL" clId="{5AC09DDA-9707-4D4D-9F23-2743BECB5144}" dt="2023-01-13T16:16:25.450" v="15" actId="113"/>
        <pc:sldMkLst>
          <pc:docMk/>
          <pc:sldMk cId="2301367183" sldId="260"/>
        </pc:sldMkLst>
      </pc:sldChg>
      <pc:sldChg chg="modSp mod">
        <pc:chgData name="Sarah Ellinor" userId="d4a51b00-f559-45ec-84ba-3a54ec1fdf2e" providerId="ADAL" clId="{5AC09DDA-9707-4D4D-9F23-2743BECB5144}" dt="2023-01-13T16:16:42.291" v="23" actId="20577"/>
        <pc:sldMkLst>
          <pc:docMk/>
          <pc:sldMk cId="1068496344" sldId="261"/>
        </pc:sldMkLst>
      </pc:sldChg>
      <pc:sldChg chg="addSp delSp modSp mod">
        <pc:chgData name="Sarah Ellinor" userId="d4a51b00-f559-45ec-84ba-3a54ec1fdf2e" providerId="ADAL" clId="{5AC09DDA-9707-4D4D-9F23-2743BECB5144}" dt="2023-01-13T16:21:40.023" v="31" actId="1076"/>
        <pc:sldMkLst>
          <pc:docMk/>
          <pc:sldMk cId="3917843630" sldId="277"/>
        </pc:sldMkLst>
      </pc:sldChg>
      <pc:sldChg chg="del">
        <pc:chgData name="Sarah Ellinor" userId="d4a51b00-f559-45ec-84ba-3a54ec1fdf2e" providerId="ADAL" clId="{5AC09DDA-9707-4D4D-9F23-2743BECB5144}" dt="2023-01-13T16:23:08.539" v="33" actId="47"/>
        <pc:sldMkLst>
          <pc:docMk/>
          <pc:sldMk cId="1709148547" sldId="288"/>
        </pc:sldMkLst>
      </pc:sldChg>
      <pc:sldChg chg="add">
        <pc:chgData name="Sarah Ellinor" userId="d4a51b00-f559-45ec-84ba-3a54ec1fdf2e" providerId="ADAL" clId="{5AC09DDA-9707-4D4D-9F23-2743BECB5144}" dt="2023-01-13T16:23:05.607" v="32"/>
        <pc:sldMkLst>
          <pc:docMk/>
          <pc:sldMk cId="1054730299" sldId="35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040CA-7FE7-4BE4-A7E8-E16AD62059A2}"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9C2E6-3952-4974-9D3E-9600F26954C9}" type="slidenum">
              <a:rPr lang="en-US" smtClean="0"/>
              <a:t>‹#›</a:t>
            </a:fld>
            <a:endParaRPr lang="en-US"/>
          </a:p>
        </p:txBody>
      </p:sp>
    </p:spTree>
    <p:extLst>
      <p:ext uri="{BB962C8B-B14F-4D97-AF65-F5344CB8AC3E}">
        <p14:creationId xmlns:p14="http://schemas.microsoft.com/office/powerpoint/2010/main" val="273744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Welcome to Texas</a:t>
            </a:r>
            <a:r>
              <a:rPr lang="en-US" altLang="en-US" baseline="0" dirty="0"/>
              <a:t> State Affordable Housing Corporation’s Home Buyer programs presentation. I am _________________ and I have been trained and certified by TSAHC to provide you with information regarding their programs. (Provide an introduction of yourself here and what you hope to accomplish by giving this training.)</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Crim at jcrim@tsahc.org for approval.</a:t>
            </a:r>
          </a:p>
        </p:txBody>
      </p:sp>
      <p:sp>
        <p:nvSpPr>
          <p:cNvPr id="4" name="Slide Number Placeholder 3"/>
          <p:cNvSpPr>
            <a:spLocks noGrp="1"/>
          </p:cNvSpPr>
          <p:nvPr>
            <p:ph type="sldNum" sz="quarter" idx="10"/>
          </p:nvPr>
        </p:nvSpPr>
        <p:spPr/>
        <p:txBody>
          <a:bodyPr/>
          <a:lstStyle/>
          <a:p>
            <a:fld id="{BA99C2E6-3952-4974-9D3E-9600F26954C9}" type="slidenum">
              <a:rPr lang="en-US" smtClean="0"/>
              <a:t>1</a:t>
            </a:fld>
            <a:endParaRPr lang="en-US"/>
          </a:p>
        </p:txBody>
      </p:sp>
    </p:spTree>
    <p:extLst>
      <p:ext uri="{BB962C8B-B14F-4D97-AF65-F5344CB8AC3E}">
        <p14:creationId xmlns:p14="http://schemas.microsoft.com/office/powerpoint/2010/main" val="1893195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LOAN OFFICERS: Slides may be modified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REALTORS: Slides may be modified to promote your preferred loan officer.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Crim at jcrim@tsahc.org for approval.</a:t>
            </a:r>
          </a:p>
          <a:p>
            <a:pPr eaLnBrk="1" hangingPunct="1"/>
            <a:endParaRPr lang="en-US" altLang="en-US" dirty="0"/>
          </a:p>
          <a:p>
            <a:pPr eaLnBrk="1" hangingPunct="1"/>
            <a:r>
              <a:rPr lang="en-US" altLang="en-US" dirty="0"/>
              <a:t>Next, should you qualify, your quiz results will tell you what your next steps will be in order to move forward. Please note that for the Down Payment Assistance program, certain credit scores and debt to income ratios are required. To learn more about them, click on the link provided.</a:t>
            </a:r>
          </a:p>
          <a:p>
            <a:pPr eaLnBrk="1" hangingPunct="1"/>
            <a:endParaRPr lang="en-US" altLang="en-US" dirty="0"/>
          </a:p>
          <a:p>
            <a:pPr eaLnBrk="1" hangingPunct="1"/>
            <a:r>
              <a:rPr lang="en-US" altLang="en-US" dirty="0"/>
              <a:t>Step 1:</a:t>
            </a:r>
          </a:p>
          <a:p>
            <a:pPr eaLnBrk="1" hangingPunct="1"/>
            <a:r>
              <a:rPr lang="en-US" altLang="en-US" dirty="0"/>
              <a:t>You will need to contact a preferred loan</a:t>
            </a:r>
            <a:r>
              <a:rPr lang="en-US" altLang="en-US" baseline="0" dirty="0"/>
              <a:t> officer</a:t>
            </a:r>
            <a:r>
              <a:rPr lang="en-US" altLang="en-US" dirty="0"/>
              <a:t> by clicking on the “View Lenders In Your Area” button. Choose a</a:t>
            </a:r>
            <a:r>
              <a:rPr lang="en-US" altLang="en-US" baseline="0" dirty="0"/>
              <a:t> preferred</a:t>
            </a:r>
            <a:r>
              <a:rPr lang="en-US" altLang="en-US" dirty="0"/>
              <a:t> loan officer from the list.</a:t>
            </a:r>
          </a:p>
          <a:p>
            <a:pPr eaLnBrk="1" hangingPunct="1"/>
            <a:r>
              <a:rPr lang="en-US" altLang="en-US" dirty="0"/>
              <a:t>Then, simply inform the loan officer that you would like to use one or both of TSAHC’s programs. The loan officer will walk you through the remainder of the process, ensuring that you qualify and will also submit an application for the assistance on your behalf. No direct application to TSAHC is required. Everything is done by the loan officer.</a:t>
            </a:r>
          </a:p>
          <a:p>
            <a:pPr eaLnBrk="1" hangingPunct="1"/>
            <a:endParaRPr lang="en-US" altLang="en-US" dirty="0"/>
          </a:p>
          <a:p>
            <a:pPr eaLnBrk="1" hangingPunct="1"/>
            <a:r>
              <a:rPr lang="en-US" altLang="en-US" dirty="0"/>
              <a:t>Step 2:</a:t>
            </a:r>
          </a:p>
          <a:p>
            <a:pPr eaLnBrk="1" hangingPunct="1"/>
            <a:r>
              <a:rPr lang="en-US" altLang="en-US" dirty="0"/>
              <a:t>Before closing on your home, you will need to complete a homebuyer education class. This class is extremely beneficial to you as a homeowner and will teach you all about the home buying process. You can find one in your area or online by clicking on the “Find a Home Buyer Education Course” button.</a:t>
            </a:r>
          </a:p>
        </p:txBody>
      </p:sp>
      <p:sp>
        <p:nvSpPr>
          <p:cNvPr id="4" name="Slide Number Placeholder 3"/>
          <p:cNvSpPr>
            <a:spLocks noGrp="1"/>
          </p:cNvSpPr>
          <p:nvPr>
            <p:ph type="sldNum" sz="quarter" idx="10"/>
          </p:nvPr>
        </p:nvSpPr>
        <p:spPr/>
        <p:txBody>
          <a:bodyPr/>
          <a:lstStyle/>
          <a:p>
            <a:fld id="{BA99C2E6-3952-4974-9D3E-9600F26954C9}" type="slidenum">
              <a:rPr lang="en-US" smtClean="0"/>
              <a:t>10</a:t>
            </a:fld>
            <a:endParaRPr lang="en-US"/>
          </a:p>
        </p:txBody>
      </p:sp>
    </p:spTree>
    <p:extLst>
      <p:ext uri="{BB962C8B-B14F-4D97-AF65-F5344CB8AC3E}">
        <p14:creationId xmlns:p14="http://schemas.microsoft.com/office/powerpoint/2010/main" val="1914140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LOAN OFFICERS: Slides 12-14 may be modified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REALTORS: Slides 12-14 may be modified to promote your preferred loan officer.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Crim at jcrim@tsahc.org for approval.</a:t>
            </a:r>
          </a:p>
          <a:p>
            <a:pPr eaLnBrk="1" hangingPunct="1"/>
            <a:endParaRPr lang="en-US" altLang="en-US" dirty="0"/>
          </a:p>
          <a:p>
            <a:pPr eaLnBrk="1" hangingPunct="1"/>
            <a:r>
              <a:rPr lang="en-US" altLang="en-US" dirty="0"/>
              <a:t>When choosing a loan officer, know that TSAHC highlights loan officers who are knowledgeable and experienced in both the DPA and MCC programs.</a:t>
            </a:r>
          </a:p>
          <a:p>
            <a:pPr eaLnBrk="1" hangingPunct="1"/>
            <a:endParaRPr lang="en-US" altLang="en-US" dirty="0"/>
          </a:p>
          <a:p>
            <a:pPr eaLnBrk="1" hangingPunct="1"/>
            <a:r>
              <a:rPr lang="en-US" altLang="en-US" dirty="0"/>
              <a:t>The “Statewide Top Performing” section highlights loan officers who have done the most business with TSAHC statewide. Because of their extensive use of both the MCC and DPA programs, they are very knowledgeable about the process - providing a sense of confidence that a home buyer will have a good experience using either of TSAHC’s programs when working with them.</a:t>
            </a:r>
          </a:p>
          <a:p>
            <a:pPr eaLnBrk="1" hangingPunct="1"/>
            <a:endParaRPr lang="en-US" altLang="en-US" dirty="0"/>
          </a:p>
          <a:p>
            <a:pPr eaLnBrk="1" hangingPunct="1"/>
            <a:r>
              <a:rPr lang="en-US" altLang="en-US" dirty="0"/>
              <a:t>The same applies to the “Regional Top Performing Loan Officers” section that highlights loan officers who have done the most business with TSAHC in their particular region of Texas.</a:t>
            </a:r>
          </a:p>
          <a:p>
            <a:pPr eaLnBrk="1" hangingPunct="1"/>
            <a:endParaRPr lang="en-US" altLang="en-US" dirty="0"/>
          </a:p>
          <a:p>
            <a:pPr eaLnBrk="1" hangingPunct="1"/>
            <a:r>
              <a:rPr lang="en-US" altLang="en-US" dirty="0"/>
              <a:t>Also, in the “Preferred Loan Officers by County” section, you can find a list of loan officers that are approved in your county. These folks have helped at least four families use our programs in the past year.</a:t>
            </a:r>
          </a:p>
          <a:p>
            <a:pPr eaLnBrk="1" hangingPunct="1"/>
            <a:endParaRPr lang="en-US" altLang="en-US" dirty="0"/>
          </a:p>
          <a:p>
            <a:pPr eaLnBrk="1" hangingPunct="1"/>
            <a:r>
              <a:rPr lang="en-US" altLang="en-US" dirty="0"/>
              <a:t>And finally, the “Approved Mortgage Companies” section will help you see the companies that have been approved to use our programs in the state of Texas. Any loan officer working for one of these companies may help you purchase a home using TSAHC’s programs. If the loan officer is not yet familiar with TSAHC’s programs, simply put them in touch with TSAHC.</a:t>
            </a:r>
          </a:p>
        </p:txBody>
      </p:sp>
      <p:sp>
        <p:nvSpPr>
          <p:cNvPr id="4" name="Slide Number Placeholder 3"/>
          <p:cNvSpPr>
            <a:spLocks noGrp="1"/>
          </p:cNvSpPr>
          <p:nvPr>
            <p:ph type="sldNum" sz="quarter" idx="10"/>
          </p:nvPr>
        </p:nvSpPr>
        <p:spPr/>
        <p:txBody>
          <a:bodyPr/>
          <a:lstStyle/>
          <a:p>
            <a:fld id="{BA99C2E6-3952-4974-9D3E-9600F26954C9}" type="slidenum">
              <a:rPr lang="en-US" smtClean="0"/>
              <a:t>11</a:t>
            </a:fld>
            <a:endParaRPr lang="en-US"/>
          </a:p>
        </p:txBody>
      </p:sp>
    </p:spTree>
    <p:extLst>
      <p:ext uri="{BB962C8B-B14F-4D97-AF65-F5344CB8AC3E}">
        <p14:creationId xmlns:p14="http://schemas.microsoft.com/office/powerpoint/2010/main" val="475368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Home</a:t>
            </a:r>
            <a:r>
              <a:rPr lang="en-US" altLang="en-US" baseline="0" dirty="0"/>
              <a:t> buyers</a:t>
            </a:r>
            <a:r>
              <a:rPr lang="en-US" altLang="en-US" dirty="0"/>
              <a:t> need to complete a homebuyer education course prior to closing on the home loan. </a:t>
            </a:r>
          </a:p>
          <a:p>
            <a:pPr eaLnBrk="1" hangingPunct="1"/>
            <a:r>
              <a:rPr lang="en-US" altLang="en-US" dirty="0"/>
              <a:t>When choosing a Home Buyer Education class, you have the option of taking an “Online Class” or an “In-Person Class”. The 3 online options that TSAHC allows are listed in the “Online Classes” section. Please just choose one to take and that will suffice. Should you like an “In-Person” class, you can find one near you by clicking on the “Find a Class Near You” button. </a:t>
            </a:r>
          </a:p>
        </p:txBody>
      </p:sp>
      <p:sp>
        <p:nvSpPr>
          <p:cNvPr id="4" name="Slide Number Placeholder 3"/>
          <p:cNvSpPr>
            <a:spLocks noGrp="1"/>
          </p:cNvSpPr>
          <p:nvPr>
            <p:ph type="sldNum" sz="quarter" idx="10"/>
          </p:nvPr>
        </p:nvSpPr>
        <p:spPr/>
        <p:txBody>
          <a:bodyPr/>
          <a:lstStyle/>
          <a:p>
            <a:fld id="{BA99C2E6-3952-4974-9D3E-9600F26954C9}" type="slidenum">
              <a:rPr lang="en-US" smtClean="0"/>
              <a:t>12</a:t>
            </a:fld>
            <a:endParaRPr lang="en-US"/>
          </a:p>
        </p:txBody>
      </p:sp>
    </p:spTree>
    <p:extLst>
      <p:ext uri="{BB962C8B-B14F-4D97-AF65-F5344CB8AC3E}">
        <p14:creationId xmlns:p14="http://schemas.microsoft.com/office/powerpoint/2010/main" val="3029212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u="sng" dirty="0"/>
              <a:t>LOAN OFFICERS: Slide 16</a:t>
            </a:r>
            <a:r>
              <a:rPr lang="en-US" altLang="en-US" b="1" u="sng" baseline="0" dirty="0"/>
              <a:t> may be modified and additional slides added</a:t>
            </a:r>
            <a:r>
              <a:rPr lang="en-US" altLang="en-US" b="1" u="sng" dirty="0"/>
              <a:t> </a:t>
            </a:r>
            <a:r>
              <a:rPr lang="en-US" altLang="en-US" b="1" u="sng" baseline="0" dirty="0"/>
              <a:t>to promote your preferred Realtor.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REALTORS: Slide 16 may be modified and additional slides added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Crim at jcrim@tsahc.org for approval.</a:t>
            </a:r>
          </a:p>
          <a:p>
            <a:pPr eaLnBrk="1" hangingPunct="1"/>
            <a:endParaRPr lang="en-US" altLang="en-US" b="1" u="sng" dirty="0"/>
          </a:p>
          <a:p>
            <a:pPr eaLnBrk="1" hangingPunct="1"/>
            <a:endParaRPr lang="en-US" altLang="en-US" dirty="0"/>
          </a:p>
          <a:p>
            <a:pPr eaLnBrk="1" hangingPunct="1"/>
            <a:r>
              <a:rPr lang="en-US" altLang="en-US" dirty="0"/>
              <a:t>TSAHC does not require you to work with a REALTOR® that has been approved by TSAHC. However, if you are looking for a REALTOR®, TSAHC offers several resources to help you find one familiar with TSAHC’s down payment assistance and mortgage tax credit programs. Use this search tool to find a REALTOR® in your area that has participated in trainings offered by TSAHC.</a:t>
            </a:r>
          </a:p>
        </p:txBody>
      </p:sp>
      <p:sp>
        <p:nvSpPr>
          <p:cNvPr id="4" name="Slide Number Placeholder 3"/>
          <p:cNvSpPr>
            <a:spLocks noGrp="1"/>
          </p:cNvSpPr>
          <p:nvPr>
            <p:ph type="sldNum" sz="quarter" idx="10"/>
          </p:nvPr>
        </p:nvSpPr>
        <p:spPr/>
        <p:txBody>
          <a:bodyPr/>
          <a:lstStyle/>
          <a:p>
            <a:fld id="{BA99C2E6-3952-4974-9D3E-9600F26954C9}" type="slidenum">
              <a:rPr lang="en-US" smtClean="0"/>
              <a:t>13</a:t>
            </a:fld>
            <a:endParaRPr lang="en-US"/>
          </a:p>
        </p:txBody>
      </p:sp>
    </p:spTree>
    <p:extLst>
      <p:ext uri="{BB962C8B-B14F-4D97-AF65-F5344CB8AC3E}">
        <p14:creationId xmlns:p14="http://schemas.microsoft.com/office/powerpoint/2010/main" val="1573302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Again, when visiting the Home Buyers and Renters section of www.ReadyToBuyATexasHome.com, you will find:</a:t>
            </a:r>
          </a:p>
          <a:p>
            <a:endParaRPr lang="en-US" altLang="en-US" dirty="0"/>
          </a:p>
          <a:p>
            <a:r>
              <a:rPr lang="en-US" altLang="en-US" dirty="0"/>
              <a:t>The Eligibility Quiz</a:t>
            </a:r>
          </a:p>
          <a:p>
            <a:r>
              <a:rPr lang="en-US" altLang="en-US" dirty="0"/>
              <a:t>Information for the Loans with Down Payment Assistance program</a:t>
            </a:r>
          </a:p>
          <a:p>
            <a:r>
              <a:rPr lang="en-US" altLang="en-US" dirty="0"/>
              <a:t>More information about the Mortgage Credit Certificate program</a:t>
            </a:r>
          </a:p>
          <a:p>
            <a:r>
              <a:rPr lang="en-US" altLang="en-US" dirty="0"/>
              <a:t>Many consumer resources including a “Steps to Buying a Home” page and webinar and the Texas Mortgage Calculator</a:t>
            </a:r>
          </a:p>
        </p:txBody>
      </p:sp>
      <p:sp>
        <p:nvSpPr>
          <p:cNvPr id="4" name="Slide Number Placeholder 3"/>
          <p:cNvSpPr>
            <a:spLocks noGrp="1"/>
          </p:cNvSpPr>
          <p:nvPr>
            <p:ph type="sldNum" sz="quarter" idx="10"/>
          </p:nvPr>
        </p:nvSpPr>
        <p:spPr/>
        <p:txBody>
          <a:bodyPr/>
          <a:lstStyle/>
          <a:p>
            <a:fld id="{BA99C2E6-3952-4974-9D3E-9600F26954C9}" type="slidenum">
              <a:rPr lang="en-US" smtClean="0"/>
              <a:t>14</a:t>
            </a:fld>
            <a:endParaRPr lang="en-US"/>
          </a:p>
        </p:txBody>
      </p:sp>
    </p:spTree>
    <p:extLst>
      <p:ext uri="{BB962C8B-B14F-4D97-AF65-F5344CB8AC3E}">
        <p14:creationId xmlns:p14="http://schemas.microsoft.com/office/powerpoint/2010/main" val="1830136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No need to go over details just that the programs do exist and for them to do their own research! </a:t>
            </a:r>
          </a:p>
        </p:txBody>
      </p:sp>
      <p:sp>
        <p:nvSpPr>
          <p:cNvPr id="4" name="Slide Number Placeholder 3"/>
          <p:cNvSpPr>
            <a:spLocks noGrp="1"/>
          </p:cNvSpPr>
          <p:nvPr>
            <p:ph type="sldNum" sz="quarter" idx="10"/>
          </p:nvPr>
        </p:nvSpPr>
        <p:spPr/>
        <p:txBody>
          <a:bodyPr/>
          <a:lstStyle/>
          <a:p>
            <a:fld id="{BA99C2E6-3952-4974-9D3E-9600F26954C9}" type="slidenum">
              <a:rPr lang="en-US" smtClean="0"/>
              <a:t>15</a:t>
            </a:fld>
            <a:endParaRPr lang="en-US"/>
          </a:p>
        </p:txBody>
      </p:sp>
    </p:spTree>
    <p:extLst>
      <p:ext uri="{BB962C8B-B14F-4D97-AF65-F5344CB8AC3E}">
        <p14:creationId xmlns:p14="http://schemas.microsoft.com/office/powerpoint/2010/main" val="888998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16</a:t>
            </a:fld>
            <a:endParaRPr lang="en-US"/>
          </a:p>
        </p:txBody>
      </p:sp>
    </p:spTree>
    <p:extLst>
      <p:ext uri="{BB962C8B-B14F-4D97-AF65-F5344CB8AC3E}">
        <p14:creationId xmlns:p14="http://schemas.microsoft.com/office/powerpoint/2010/main" val="1550343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17</a:t>
            </a:fld>
            <a:endParaRPr lang="en-US"/>
          </a:p>
        </p:txBody>
      </p:sp>
    </p:spTree>
    <p:extLst>
      <p:ext uri="{BB962C8B-B14F-4D97-AF65-F5344CB8AC3E}">
        <p14:creationId xmlns:p14="http://schemas.microsoft.com/office/powerpoint/2010/main" val="351300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I want to thank you for your time today. I hope you are excited about the opportunity these programs may provide you to become a homeowner. I’m happy to answer any questions you might have for me now. If</a:t>
            </a:r>
            <a:r>
              <a:rPr lang="en-US" altLang="en-US" baseline="0" dirty="0"/>
              <a:t> you have further questions, feel free to contact me with the following contact information. Should you want to talk to TSAHC directly, they may be contacted at the homeownership hotline, (877) 508-4611 or you may email them at </a:t>
            </a:r>
            <a:r>
              <a:rPr lang="en-US" altLang="en-US" baseline="0"/>
              <a:t>Homeownership@tsahc.org.</a:t>
            </a:r>
            <a:endParaRPr lang="en-US" alt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18</a:t>
            </a:fld>
            <a:endParaRPr lang="en-US"/>
          </a:p>
        </p:txBody>
      </p:sp>
    </p:spTree>
    <p:extLst>
      <p:ext uri="{BB962C8B-B14F-4D97-AF65-F5344CB8AC3E}">
        <p14:creationId xmlns:p14="http://schemas.microsoft.com/office/powerpoint/2010/main" val="374734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For those of you who are not familiar with the Texas State Affordable Housing Corporation, they are a statewide non-profit created at the direction of the Texas Legislature.  Their mission is to serve the housing needs of low-income and moderate income Texans. </a:t>
            </a:r>
          </a:p>
          <a:p>
            <a:pPr eaLnBrk="1" hangingPunct="1">
              <a:spcBef>
                <a:spcPct val="0"/>
              </a:spcBef>
            </a:pPr>
            <a:endParaRPr lang="en-US" altLang="en-US" dirty="0"/>
          </a:p>
          <a:p>
            <a:pPr algn="l" eaLnBrk="1" hangingPunct="1">
              <a:spcBef>
                <a:spcPct val="0"/>
              </a:spcBef>
            </a:pPr>
            <a:r>
              <a:rPr lang="en-US" altLang="en-US" dirty="0"/>
              <a:t>They have several programs including home buyer programs to help individuals and families buy a home in Texas. Those programs include the Homes for Texas Heroes Home Loan Program and the Home Sweet Texas Home Loan Program. Through these programs they help almost 2000 families buy a home each year.  </a:t>
            </a:r>
            <a:r>
              <a:rPr lang="en-US" altLang="en-US" b="0" u="none" dirty="0">
                <a:solidFill>
                  <a:srgbClr val="FF0000"/>
                </a:solidFill>
              </a:rPr>
              <a:t>The main difference between the two programs are the eligible</a:t>
            </a:r>
            <a:r>
              <a:rPr lang="en-US" altLang="en-US" b="0" u="none" baseline="0" dirty="0">
                <a:solidFill>
                  <a:srgbClr val="FF0000"/>
                </a:solidFill>
              </a:rPr>
              <a:t> </a:t>
            </a:r>
            <a:r>
              <a:rPr lang="en-US" altLang="en-US" b="0" u="none" dirty="0">
                <a:solidFill>
                  <a:srgbClr val="FF0000"/>
                </a:solidFill>
              </a:rPr>
              <a:t>professions</a:t>
            </a:r>
            <a:r>
              <a:rPr lang="en-US" altLang="en-US" b="0" u="none" baseline="0" dirty="0">
                <a:solidFill>
                  <a:srgbClr val="FF0000"/>
                </a:solidFill>
              </a:rPr>
              <a:t>. </a:t>
            </a:r>
            <a:endParaRPr lang="en-US" altLang="en-US" b="0" u="none" dirty="0">
              <a:solidFill>
                <a:srgbClr val="FF0000"/>
              </a:solidFill>
            </a:endParaRPr>
          </a:p>
          <a:p>
            <a:pPr algn="l" eaLnBrk="1" hangingPunct="1">
              <a:spcBef>
                <a:spcPct val="0"/>
              </a:spcBef>
            </a:pPr>
            <a:endParaRPr lang="en-US" altLang="en-US" b="0" u="none" dirty="0">
              <a:solidFill>
                <a:srgbClr val="FF0000"/>
              </a:solidFill>
            </a:endParaRPr>
          </a:p>
          <a:p>
            <a:pPr algn="l" eaLnBrk="1" hangingPunct="1">
              <a:spcBef>
                <a:spcPct val="0"/>
              </a:spcBef>
            </a:pPr>
            <a:r>
              <a:rPr lang="en-US" altLang="en-US" b="0" u="none" dirty="0">
                <a:solidFill>
                  <a:srgbClr val="FF0000"/>
                </a:solidFill>
              </a:rPr>
              <a:t>The Home Sweet Texas Home Loan Program is open to anyone</a:t>
            </a:r>
            <a:r>
              <a:rPr lang="en-US" altLang="en-US" b="0" u="none" baseline="0" dirty="0">
                <a:solidFill>
                  <a:srgbClr val="FF0000"/>
                </a:solidFill>
              </a:rPr>
              <a:t> regardless of profession and t</a:t>
            </a:r>
            <a:r>
              <a:rPr lang="en-US" altLang="en-US" b="0" u="none" dirty="0">
                <a:solidFill>
                  <a:srgbClr val="FF0000"/>
                </a:solidFill>
              </a:rPr>
              <a:t>he Homes for Texas Heroes Home Loan Program is open to teachers, veterans, police officers, corrections officers, EMS personnel and fire fighters.</a:t>
            </a:r>
            <a:r>
              <a:rPr lang="en-US" altLang="en-US" b="0" u="none" baseline="0" dirty="0">
                <a:solidFill>
                  <a:srgbClr val="FF0000"/>
                </a:solidFill>
              </a:rPr>
              <a:t> Both programs require the individual or family to meet certain income limits for the county they are purchasing the home.</a:t>
            </a:r>
            <a:endParaRPr lang="en-US" altLang="en-US" b="0" u="none" dirty="0">
              <a:solidFill>
                <a:srgbClr val="FF0000"/>
              </a:solidFill>
            </a:endParaRPr>
          </a:p>
        </p:txBody>
      </p:sp>
      <p:sp>
        <p:nvSpPr>
          <p:cNvPr id="4" name="Slide Number Placeholder 3"/>
          <p:cNvSpPr>
            <a:spLocks noGrp="1"/>
          </p:cNvSpPr>
          <p:nvPr>
            <p:ph type="sldNum" sz="quarter" idx="10"/>
          </p:nvPr>
        </p:nvSpPr>
        <p:spPr/>
        <p:txBody>
          <a:bodyPr/>
          <a:lstStyle/>
          <a:p>
            <a:fld id="{BA99C2E6-3952-4974-9D3E-9600F26954C9}" type="slidenum">
              <a:rPr lang="en-US" smtClean="0"/>
              <a:t>2</a:t>
            </a:fld>
            <a:endParaRPr lang="en-US"/>
          </a:p>
        </p:txBody>
      </p:sp>
    </p:spTree>
    <p:extLst>
      <p:ext uri="{BB962C8B-B14F-4D97-AF65-F5344CB8AC3E}">
        <p14:creationId xmlns:p14="http://schemas.microsoft.com/office/powerpoint/2010/main" val="57163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TSAHC offers two types of assistance to help home buyers under both the Home Sweet Texas and Homes for Texas Heroes home loan programs.</a:t>
            </a:r>
            <a:r>
              <a:rPr lang="en-US" baseline="0" dirty="0"/>
              <a:t> This assistance is available statewide with no limitation on location.</a:t>
            </a:r>
          </a:p>
          <a:p>
            <a:pPr>
              <a:defRPr/>
            </a:pPr>
            <a:endParaRPr lang="en-US" baseline="0" dirty="0"/>
          </a:p>
          <a:p>
            <a:pPr>
              <a:defRPr/>
            </a:pPr>
            <a:r>
              <a:rPr lang="en-US" baseline="0" dirty="0"/>
              <a:t>The first type of assistance, is a low interest rate mortgage loan with down payment assistance attached to the loan. The loan is a 30 year fixed rate mortgage loan and may be an FHA, VA, USDA or Conventional mortgage loan. The assistance may be used for your down payment and to help cover your closing costs.</a:t>
            </a:r>
          </a:p>
          <a:p>
            <a:pPr>
              <a:defRPr/>
            </a:pPr>
            <a:endParaRPr lang="en-US" baseline="0" dirty="0"/>
          </a:p>
          <a:p>
            <a:pPr>
              <a:defRPr/>
            </a:pPr>
            <a:r>
              <a:rPr lang="en-US" baseline="0" dirty="0"/>
              <a:t>The second type of assistance, is a special mortgage interest income tax credit. This income tax credit will help reduce the amount of income taxes you owe the IRS by as much as $2,000 a year, every year, as long as you live in the home.  By reducing the amount of income taxes you owe, this increases your take home pay which may be used to help you pay for your mortgage payment. </a:t>
            </a:r>
          </a:p>
          <a:p>
            <a:pPr>
              <a:defRPr/>
            </a:pPr>
            <a:endParaRPr lang="en-US" baseline="0" dirty="0"/>
          </a:p>
          <a:p>
            <a:pPr>
              <a:defRPr/>
            </a:pPr>
            <a:r>
              <a:rPr lang="en-US" baseline="0" dirty="0"/>
              <a:t>This tax credit may be combined with the down payment assistance too. So, not only does TSAHC help you get into your home with the down payment assistance but they also provide an income tax credit which may help you pay your monthly payments.</a:t>
            </a:r>
          </a:p>
          <a:p>
            <a:pPr>
              <a:defRPr/>
            </a:pPr>
            <a:endParaRPr lang="en-US" baseline="0" dirty="0"/>
          </a:p>
          <a:p>
            <a:pPr>
              <a:defRPr/>
            </a:pPr>
            <a:r>
              <a:rPr lang="en-US" baseline="0" dirty="0"/>
              <a:t>I will provide more detail for both types of assistance on the next slides.</a:t>
            </a:r>
          </a:p>
        </p:txBody>
      </p:sp>
      <p:sp>
        <p:nvSpPr>
          <p:cNvPr id="4" name="Slide Number Placeholder 3"/>
          <p:cNvSpPr>
            <a:spLocks noGrp="1"/>
          </p:cNvSpPr>
          <p:nvPr>
            <p:ph type="sldNum" sz="quarter" idx="10"/>
          </p:nvPr>
        </p:nvSpPr>
        <p:spPr/>
        <p:txBody>
          <a:bodyPr/>
          <a:lstStyle/>
          <a:p>
            <a:fld id="{BA99C2E6-3952-4974-9D3E-9600F26954C9}" type="slidenum">
              <a:rPr lang="en-US" smtClean="0"/>
              <a:t>3</a:t>
            </a:fld>
            <a:endParaRPr lang="en-US"/>
          </a:p>
        </p:txBody>
      </p:sp>
    </p:spTree>
    <p:extLst>
      <p:ext uri="{BB962C8B-B14F-4D97-AF65-F5344CB8AC3E}">
        <p14:creationId xmlns:p14="http://schemas.microsoft.com/office/powerpoint/2010/main" val="2807323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If you would like to participate in the Down Payment Assistance program,</a:t>
            </a:r>
            <a:r>
              <a:rPr lang="en-US" altLang="en-US" baseline="0" dirty="0"/>
              <a:t> y</a:t>
            </a:r>
            <a:r>
              <a:rPr lang="en-US" altLang="en-US" dirty="0"/>
              <a:t>ou will have 3 different percentage levels of down payment assistance available to you. It will be up to you to decide which assistance option you</a:t>
            </a:r>
            <a:r>
              <a:rPr lang="en-US" altLang="en-US" baseline="0" dirty="0"/>
              <a:t> need</a:t>
            </a:r>
            <a:r>
              <a:rPr lang="en-US" altLang="en-US" dirty="0"/>
              <a:t>. Your loan officer can help you decide what’s best for you . Please note that the lower the amount of assistance you</a:t>
            </a:r>
            <a:r>
              <a:rPr lang="en-US" altLang="en-US" baseline="0" dirty="0"/>
              <a:t> choose</a:t>
            </a:r>
            <a:r>
              <a:rPr lang="en-US" altLang="en-US" dirty="0"/>
              <a:t>, the lower the interest rate will be on the 30 year fixed interest rate mortgage.</a:t>
            </a:r>
            <a:r>
              <a:rPr lang="en-US" kern="0" dirty="0">
                <a:solidFill>
                  <a:srgbClr val="000000"/>
                </a:solidFill>
                <a:cs typeface="Calibri" pitchFamily="34" charset="0"/>
              </a:rPr>
              <a:t> Check with your loan</a:t>
            </a:r>
            <a:r>
              <a:rPr lang="en-US" kern="0" baseline="0" dirty="0">
                <a:solidFill>
                  <a:srgbClr val="000000"/>
                </a:solidFill>
                <a:cs typeface="Calibri" pitchFamily="34" charset="0"/>
              </a:rPr>
              <a:t> officer</a:t>
            </a:r>
            <a:r>
              <a:rPr lang="en-US" kern="0" dirty="0">
                <a:solidFill>
                  <a:srgbClr val="000000"/>
                </a:solidFill>
                <a:cs typeface="Calibri" pitchFamily="34" charset="0"/>
              </a:rPr>
              <a:t> for interest rates.</a:t>
            </a:r>
            <a:endParaRPr lang="en-US" altLang="en-US" dirty="0"/>
          </a:p>
          <a:p>
            <a:endParaRPr lang="en-US" altLang="en-US" dirty="0"/>
          </a:p>
          <a:p>
            <a:r>
              <a:rPr lang="en-US" altLang="en-US" dirty="0"/>
              <a:t>You do have some flexibility when using the funds. You can put the money toward your down payment, closing costs, to reduce your loan balance or any combination of the three. </a:t>
            </a:r>
          </a:p>
          <a:p>
            <a:endParaRPr lang="en-US" altLang="en-US" dirty="0"/>
          </a:p>
          <a:p>
            <a:r>
              <a:rPr lang="en-US" altLang="en-US" dirty="0"/>
              <a:t>Also, you do not have to be a first time homebuyer to use TSAHC’s DPA program, however, it must be used to purchase your primary residence.</a:t>
            </a:r>
          </a:p>
          <a:p>
            <a:endParaRPr lang="en-US" altLang="en-US" dirty="0"/>
          </a:p>
          <a:p>
            <a:r>
              <a:rPr lang="en-US" altLang="en-US" dirty="0"/>
              <a:t>You may choose whichever mortgage loan type works best for you whether that’s an FHA, VA, USDA, or Conventional loan product. Your loan officer will help you with this.</a:t>
            </a:r>
            <a:endParaRPr 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4</a:t>
            </a:fld>
            <a:endParaRPr lang="en-US"/>
          </a:p>
        </p:txBody>
      </p:sp>
    </p:spTree>
    <p:extLst>
      <p:ext uri="{BB962C8B-B14F-4D97-AF65-F5344CB8AC3E}">
        <p14:creationId xmlns:p14="http://schemas.microsoft.com/office/powerpoint/2010/main" val="722186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down payment assistance comes in two forms. The grant assistance that they receive never needs to be repaid. There are no strings attached. They don’t have to purchase in any certain areas of Texas nor do they need to stay in the property for any period of time. It is a TRUE gift.</a:t>
            </a:r>
          </a:p>
          <a:p>
            <a:endParaRPr lang="en-US" dirty="0"/>
          </a:p>
          <a:p>
            <a:r>
              <a:rPr lang="en-US" dirty="0"/>
              <a:t>The 3-year deferred forgivable 2</a:t>
            </a:r>
            <a:r>
              <a:rPr lang="en-US" baseline="30000" dirty="0"/>
              <a:t>nd</a:t>
            </a:r>
            <a:r>
              <a:rPr lang="en-US" dirty="0"/>
              <a:t> lien is a great new option that became available on 12-2-19. This allows for someone to choose any of our loan types and any assistance level. It will provide a lower interest rate on the first lien than the grant options and it becomes a grant after 3 years. </a:t>
            </a:r>
          </a:p>
          <a:p>
            <a:endParaRPr lang="en-US" dirty="0"/>
          </a:p>
        </p:txBody>
      </p:sp>
      <p:sp>
        <p:nvSpPr>
          <p:cNvPr id="4" name="Slide Number Placeholder 3"/>
          <p:cNvSpPr>
            <a:spLocks noGrp="1"/>
          </p:cNvSpPr>
          <p:nvPr>
            <p:ph type="sldNum" sz="quarter" idx="5"/>
          </p:nvPr>
        </p:nvSpPr>
        <p:spPr/>
        <p:txBody>
          <a:bodyPr/>
          <a:lstStyle/>
          <a:p>
            <a:fld id="{BA99C2E6-3952-4974-9D3E-9600F26954C9}" type="slidenum">
              <a:rPr lang="en-US" smtClean="0"/>
              <a:t>5</a:t>
            </a:fld>
            <a:endParaRPr lang="en-US"/>
          </a:p>
        </p:txBody>
      </p:sp>
    </p:spTree>
    <p:extLst>
      <p:ext uri="{BB962C8B-B14F-4D97-AF65-F5344CB8AC3E}">
        <p14:creationId xmlns:p14="http://schemas.microsoft.com/office/powerpoint/2010/main" val="93399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rPr>
              <a:t>The second form of assistance is my personal favorite and I like to call it the gift that keeps on giving. This special mortgage interest tax credit is called a Mortgage Credit Certificate or MCC. This is a first-time homebuyer program only, with the definition of a first-time home buyer being anyone who hasn’t had ownership interest in a primary residence for the last 3 years.</a:t>
            </a:r>
          </a:p>
          <a:p>
            <a:endParaRPr lang="en-US" altLang="en-US" dirty="0">
              <a:solidFill>
                <a:srgbClr val="000000"/>
              </a:solidFill>
            </a:endParaRPr>
          </a:p>
          <a:p>
            <a:r>
              <a:rPr lang="en-US" altLang="en-US" dirty="0">
                <a:solidFill>
                  <a:srgbClr val="000000"/>
                </a:solidFill>
              </a:rPr>
              <a:t>As we discussed before, an MCC gives a homeowner the ability to claim an income tax credit equal to 20% of the mortgage interest paid annually. This credit may be used every year for the life of the loan, as long as they occupy the home as their principal residence. One of the best features of an MCC, is it can help your home buyer qualify by reducing the Debt-to-income ratio on the mortgage loan, which gives your home buyer more buying power!</a:t>
            </a:r>
          </a:p>
          <a:p>
            <a:endParaRPr lang="en-US" altLang="en-US" dirty="0">
              <a:solidFill>
                <a:srgbClr val="000000"/>
              </a:solidFill>
            </a:endParaRPr>
          </a:p>
          <a:p>
            <a:r>
              <a:rPr lang="en-US" altLang="en-US" dirty="0">
                <a:solidFill>
                  <a:srgbClr val="000000"/>
                </a:solidFill>
              </a:rPr>
              <a:t>Remember, this tax credit may be combined with TSAHC’s down payment assistance at the same time. Plus, its free for Texas Heroes who are also using TSAHC’s down payment assistance! </a:t>
            </a:r>
          </a:p>
          <a:p>
            <a:endParaRPr lang="en-US" altLang="en-US" dirty="0">
              <a:solidFill>
                <a:srgbClr val="000000"/>
              </a:solidFill>
            </a:endParaRPr>
          </a:p>
          <a:p>
            <a:r>
              <a:rPr lang="en-US" altLang="en-US" b="1" u="sng" dirty="0">
                <a:solidFill>
                  <a:srgbClr val="000000"/>
                </a:solidFill>
              </a:rPr>
              <a:t>(Feel free to add personal testimonials regarding the </a:t>
            </a:r>
            <a:r>
              <a:rPr lang="en-US" altLang="en-US" sz="1600" b="1" u="sng" dirty="0">
                <a:solidFill>
                  <a:srgbClr val="000000"/>
                </a:solidFill>
                <a:cs typeface="Calibri" panose="020F0502020204030204" pitchFamily="34" charset="0"/>
              </a:rPr>
              <a:t>Mortgage Credit Certificate </a:t>
            </a:r>
            <a:r>
              <a:rPr lang="en-US" altLang="en-US" b="1" u="sng" dirty="0">
                <a:solidFill>
                  <a:srgbClr val="000000"/>
                </a:solidFill>
              </a:rPr>
              <a:t>program)</a:t>
            </a:r>
          </a:p>
        </p:txBody>
      </p:sp>
      <p:sp>
        <p:nvSpPr>
          <p:cNvPr id="4" name="Slide Number Placeholder 3"/>
          <p:cNvSpPr>
            <a:spLocks noGrp="1"/>
          </p:cNvSpPr>
          <p:nvPr>
            <p:ph type="sldNum" sz="quarter" idx="10"/>
          </p:nvPr>
        </p:nvSpPr>
        <p:spPr/>
        <p:txBody>
          <a:bodyPr/>
          <a:lstStyle/>
          <a:p>
            <a:fld id="{BA99C2E6-3952-4974-9D3E-9600F26954C9}" type="slidenum">
              <a:rPr lang="en-US" smtClean="0"/>
              <a:t>6</a:t>
            </a:fld>
            <a:endParaRPr lang="en-US"/>
          </a:p>
        </p:txBody>
      </p:sp>
    </p:spTree>
    <p:extLst>
      <p:ext uri="{BB962C8B-B14F-4D97-AF65-F5344CB8AC3E}">
        <p14:creationId xmlns:p14="http://schemas.microsoft.com/office/powerpoint/2010/main" val="3183428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B52564-3F3F-4E68-9E33-C97B668A0F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265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Some folks may</a:t>
            </a:r>
            <a:r>
              <a:rPr lang="en-US" baseline="0" dirty="0"/>
              <a:t> be thinking </a:t>
            </a:r>
            <a:r>
              <a:rPr lang="en-US" dirty="0"/>
              <a:t>that, everyone benefits from mortgage</a:t>
            </a:r>
            <a:r>
              <a:rPr lang="en-US" baseline="0" dirty="0"/>
              <a:t> interest on your income taxes </a:t>
            </a:r>
            <a:r>
              <a:rPr lang="en-US" dirty="0"/>
              <a:t>so why do I need an MCC?</a:t>
            </a:r>
            <a:r>
              <a:rPr lang="en-US" baseline="0" dirty="0"/>
              <a:t> This is true but only holders of an MCC benefit from the dollar for dollar credit that an MCC provides.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What’s the difference between a tax credit and a tax deduction?</a:t>
            </a:r>
            <a:r>
              <a:rPr lang="en-US" baseline="0" dirty="0"/>
              <a:t> </a:t>
            </a:r>
            <a:r>
              <a:rPr lang="en-US" dirty="0"/>
              <a:t>Tax credits provide a dollar-for-dollar reduction of income tax liability or taxes</a:t>
            </a:r>
            <a:r>
              <a:rPr lang="en-US" baseline="0" dirty="0"/>
              <a:t> </a:t>
            </a:r>
            <a:r>
              <a:rPr lang="en-US" dirty="0"/>
              <a:t>owed,</a:t>
            </a:r>
            <a:r>
              <a:rPr lang="en-US" baseline="0" dirty="0"/>
              <a:t> while t</a:t>
            </a:r>
            <a:r>
              <a:rPr lang="en-US" dirty="0"/>
              <a:t>ax deductions allow one to lower the amount of taxable income by the amount of the mortgage interest. As an example, if you pay $5,000 in mortgage interest and your income is $50,000,</a:t>
            </a:r>
            <a:r>
              <a:rPr lang="en-US" baseline="0" dirty="0"/>
              <a:t> you can reduce the amount of your taxable income by the amount of interest you paid, which would reduce your taxable income to $45,000. This is the amount of income you will pay income taxes on. A $2,000 deduction, for example, might reduce your tax bill by only $300 to $400. A $2,000 tax credit cuts your tax bill by $2,000.</a:t>
            </a:r>
            <a:endParaRPr 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8</a:t>
            </a:fld>
            <a:endParaRPr lang="en-US"/>
          </a:p>
        </p:txBody>
      </p:sp>
    </p:spTree>
    <p:extLst>
      <p:ext uri="{BB962C8B-B14F-4D97-AF65-F5344CB8AC3E}">
        <p14:creationId xmlns:p14="http://schemas.microsoft.com/office/powerpoint/2010/main" val="4112703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u="sng" dirty="0"/>
              <a:t>LOAN OFFICERS: Slides 12-14 may be modified</a:t>
            </a:r>
            <a:r>
              <a:rPr lang="en-US" altLang="en-US" b="1" u="sng" baseline="0" dirty="0"/>
              <a:t>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REALTORS: Slides 12-14 may be modified to promote your preferred loan officer.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Crim at jcrim@tsahc.org for approval.</a:t>
            </a:r>
          </a:p>
          <a:p>
            <a:pPr eaLnBrk="1" hangingPunct="1"/>
            <a:endParaRPr lang="en-US" altLang="en-US" b="1" u="sng" dirty="0"/>
          </a:p>
          <a:p>
            <a:pPr eaLnBrk="1" hangingPunct="1"/>
            <a:endParaRPr lang="en-US" altLang="en-US" dirty="0"/>
          </a:p>
          <a:p>
            <a:pPr eaLnBrk="1" hangingPunct="1"/>
            <a:r>
              <a:rPr lang="en-US" altLang="en-US" dirty="0"/>
              <a:t>So how do you determine if you can use one or both of these programs?</a:t>
            </a:r>
          </a:p>
          <a:p>
            <a:pPr eaLnBrk="1" hangingPunct="1"/>
            <a:endParaRPr lang="en-US" altLang="en-US" dirty="0"/>
          </a:p>
          <a:p>
            <a:pPr eaLnBrk="1" hangingPunct="1"/>
            <a:r>
              <a:rPr lang="en-US" altLang="en-US" dirty="0"/>
              <a:t>First, visit www.ReadyToBuyATexasHome.com. </a:t>
            </a:r>
          </a:p>
          <a:p>
            <a:pPr eaLnBrk="1" hangingPunct="1"/>
            <a:r>
              <a:rPr lang="en-US" altLang="en-US" dirty="0"/>
              <a:t>Click on the “Home Buyers &amp; Renters” tab at the top of the page. </a:t>
            </a:r>
          </a:p>
          <a:p>
            <a:pPr eaLnBrk="1" hangingPunct="1"/>
            <a:r>
              <a:rPr lang="en-US" altLang="en-US" dirty="0"/>
              <a:t>You will see ‘Take the Eligibility Quiz’. </a:t>
            </a:r>
          </a:p>
          <a:p>
            <a:pPr eaLnBrk="1" hangingPunct="1"/>
            <a:r>
              <a:rPr lang="en-US" altLang="en-US" dirty="0"/>
              <a:t>This will walk you through the eligibility criteria with 4 easy questions.</a:t>
            </a:r>
          </a:p>
          <a:p>
            <a:pPr eaLnBrk="1" hangingPunct="1"/>
            <a:r>
              <a:rPr lang="en-US" altLang="en-US" dirty="0"/>
              <a:t>Should you not see your job title listed, no worries! Just choose “my</a:t>
            </a:r>
            <a:r>
              <a:rPr lang="en-US" altLang="en-US" baseline="0" dirty="0"/>
              <a:t> job title is not listed</a:t>
            </a:r>
            <a:r>
              <a:rPr lang="en-US" altLang="en-US" dirty="0"/>
              <a:t>”.</a:t>
            </a:r>
          </a:p>
          <a:p>
            <a:pPr eaLnBrk="1" hangingPunct="1"/>
            <a:r>
              <a:rPr lang="en-US" altLang="en-US" dirty="0"/>
              <a:t>You can also watch</a:t>
            </a:r>
            <a:r>
              <a:rPr lang="en-US" altLang="en-US" baseline="0" dirty="0"/>
              <a:t> a short video about the programs!</a:t>
            </a:r>
            <a:endParaRPr lang="en-US" alt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9</a:t>
            </a:fld>
            <a:endParaRPr lang="en-US"/>
          </a:p>
        </p:txBody>
      </p:sp>
    </p:spTree>
    <p:extLst>
      <p:ext uri="{BB962C8B-B14F-4D97-AF65-F5344CB8AC3E}">
        <p14:creationId xmlns:p14="http://schemas.microsoft.com/office/powerpoint/2010/main" val="225924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DFE43-E906-410D-AFA4-45CAC7CA0E18}"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4102285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DFE43-E906-410D-AFA4-45CAC7CA0E18}"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08814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DFE43-E906-410D-AFA4-45CAC7CA0E18}"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99448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DFE43-E906-410D-AFA4-45CAC7CA0E18}"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661521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DFE43-E906-410D-AFA4-45CAC7CA0E18}"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86434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DFE43-E906-410D-AFA4-45CAC7CA0E18}"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369398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DFE43-E906-410D-AFA4-45CAC7CA0E18}" type="datetimeFigureOut">
              <a:rPr lang="en-US" smtClean="0"/>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319953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DFE43-E906-410D-AFA4-45CAC7CA0E18}" type="datetimeFigureOut">
              <a:rPr lang="en-US" smtClean="0"/>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155076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DFE43-E906-410D-AFA4-45CAC7CA0E18}" type="datetimeFigureOut">
              <a:rPr lang="en-US" smtClean="0"/>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73919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DFE43-E906-410D-AFA4-45CAC7CA0E18}"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371663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DFE43-E906-410D-AFA4-45CAC7CA0E18}"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150116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DFE43-E906-410D-AFA4-45CAC7CA0E18}" type="datetimeFigureOut">
              <a:rPr lang="en-US" smtClean="0"/>
              <a:t>2/10/2025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6CDEF-ABF9-4BBF-9D8F-7832256AABD3}" type="slidenum">
              <a:rPr lang="en-US" smtClean="0"/>
              <a:t>‹#›</a:t>
            </a:fld>
            <a:endParaRPr lang="en-US"/>
          </a:p>
        </p:txBody>
      </p:sp>
    </p:spTree>
    <p:extLst>
      <p:ext uri="{BB962C8B-B14F-4D97-AF65-F5344CB8AC3E}">
        <p14:creationId xmlns:p14="http://schemas.microsoft.com/office/powerpoint/2010/main" val="110710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readytobuyatexashom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697" y="525181"/>
            <a:ext cx="7382933" cy="402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
          <p:cNvSpPr>
            <a:spLocks noChangeArrowheads="1"/>
          </p:cNvSpPr>
          <p:nvPr/>
        </p:nvSpPr>
        <p:spPr bwMode="auto">
          <a:xfrm>
            <a:off x="2142063" y="5181600"/>
            <a:ext cx="76962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defRPr sz="1600">
                <a:solidFill>
                  <a:schemeClr val="tx1"/>
                </a:solidFill>
                <a:latin typeface="Calibri" pitchFamily="34" charset="0"/>
              </a:defRPr>
            </a:lvl1pPr>
            <a:lvl2pPr marL="742950" indent="-285750" eaLnBrk="0" hangingPunct="0">
              <a:spcBef>
                <a:spcPct val="20000"/>
              </a:spcBef>
              <a:buFont typeface="Arial" charset="0"/>
              <a:buChar char="•"/>
              <a:defRPr sz="1600">
                <a:solidFill>
                  <a:schemeClr val="tx1"/>
                </a:solidFill>
                <a:latin typeface="Calibri" pitchFamily="34" charset="0"/>
              </a:defRPr>
            </a:lvl2pPr>
            <a:lvl3pPr marL="1143000" indent="-228600" eaLnBrk="0" hangingPunct="0">
              <a:spcBef>
                <a:spcPct val="20000"/>
              </a:spcBef>
              <a:buFont typeface="Wingdings" pitchFamily="2" charset="2"/>
              <a:buChar char="§"/>
              <a:defRPr sz="1600">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5000" dirty="0">
                <a:latin typeface="Cambria" pitchFamily="18" charset="0"/>
              </a:rPr>
              <a:t>Home Buyer Programs</a:t>
            </a:r>
          </a:p>
          <a:p>
            <a:pPr algn="ctr" eaLnBrk="1" hangingPunct="1">
              <a:spcBef>
                <a:spcPct val="0"/>
              </a:spcBef>
              <a:buFontTx/>
              <a:buNone/>
            </a:pPr>
            <a:endParaRPr lang="en-US" altLang="en-US" sz="1800" dirty="0"/>
          </a:p>
        </p:txBody>
      </p:sp>
    </p:spTree>
    <p:extLst>
      <p:ext uri="{BB962C8B-B14F-4D97-AF65-F5344CB8AC3E}">
        <p14:creationId xmlns:p14="http://schemas.microsoft.com/office/powerpoint/2010/main" val="231853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10</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2. Carefully read your quiz results for additional details and next steps.</a:t>
            </a: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pic>
        <p:nvPicPr>
          <p:cNvPr id="14" name="Picture 13"/>
          <p:cNvPicPr>
            <a:picLocks noChangeAspect="1"/>
          </p:cNvPicPr>
          <p:nvPr/>
        </p:nvPicPr>
        <p:blipFill rotWithShape="1">
          <a:blip r:embed="rId4"/>
          <a:srcRect t="2285" b="2067"/>
          <a:stretch/>
        </p:blipFill>
        <p:spPr>
          <a:xfrm>
            <a:off x="2288373" y="1858950"/>
            <a:ext cx="7403821" cy="47945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892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11</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3. Contact an Approved Lender to Apply.</a:t>
            </a: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pic>
        <p:nvPicPr>
          <p:cNvPr id="16" name="Picture 15"/>
          <p:cNvPicPr>
            <a:picLocks noChangeAspect="1"/>
          </p:cNvPicPr>
          <p:nvPr/>
        </p:nvPicPr>
        <p:blipFill rotWithShape="1">
          <a:blip r:embed="rId4"/>
          <a:srcRect t="2285" b="2067"/>
          <a:stretch/>
        </p:blipFill>
        <p:spPr>
          <a:xfrm>
            <a:off x="2007716" y="1858950"/>
            <a:ext cx="7403821" cy="4794593"/>
          </a:xfrm>
          <a:prstGeom prst="rect">
            <a:avLst/>
          </a:prstGeom>
          <a:ln>
            <a:noFill/>
          </a:ln>
          <a:effectLst>
            <a:outerShdw blurRad="292100" dist="139700" dir="2700000" algn="tl" rotWithShape="0">
              <a:srgbClr val="333333">
                <a:alpha val="65000"/>
              </a:srgbClr>
            </a:outerShdw>
          </a:effectLst>
        </p:spPr>
      </p:pic>
      <p:cxnSp>
        <p:nvCxnSpPr>
          <p:cNvPr id="18" name="Straight Arrow Connector 17"/>
          <p:cNvCxnSpPr/>
          <p:nvPr/>
        </p:nvCxnSpPr>
        <p:spPr>
          <a:xfrm>
            <a:off x="1105573" y="4101015"/>
            <a:ext cx="1131887" cy="739775"/>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l="20012" t="10390" r="40662"/>
          <a:stretch/>
        </p:blipFill>
        <p:spPr bwMode="auto">
          <a:xfrm>
            <a:off x="5732013" y="1841707"/>
            <a:ext cx="4250187" cy="481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val 19"/>
          <p:cNvSpPr/>
          <p:nvPr/>
        </p:nvSpPr>
        <p:spPr>
          <a:xfrm>
            <a:off x="5296277" y="1623587"/>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Oval 20"/>
          <p:cNvSpPr/>
          <p:nvPr/>
        </p:nvSpPr>
        <p:spPr>
          <a:xfrm>
            <a:off x="5439624" y="2892671"/>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Oval 21"/>
          <p:cNvSpPr/>
          <p:nvPr/>
        </p:nvSpPr>
        <p:spPr>
          <a:xfrm>
            <a:off x="5367196" y="4138565"/>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Oval 22"/>
          <p:cNvSpPr/>
          <p:nvPr/>
        </p:nvSpPr>
        <p:spPr>
          <a:xfrm>
            <a:off x="5439624" y="5362876"/>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91750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2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3" grpId="0" animBg="1"/>
      <p:bldP spid="2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12</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4. Take a Home Buyer Education Course (Online or In Person)</a:t>
            </a: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pic>
        <p:nvPicPr>
          <p:cNvPr id="16" name="Picture 15"/>
          <p:cNvPicPr>
            <a:picLocks noChangeAspect="1"/>
          </p:cNvPicPr>
          <p:nvPr/>
        </p:nvPicPr>
        <p:blipFill rotWithShape="1">
          <a:blip r:embed="rId4"/>
          <a:srcRect t="2285" b="2067"/>
          <a:stretch/>
        </p:blipFill>
        <p:spPr>
          <a:xfrm>
            <a:off x="4365344" y="1866598"/>
            <a:ext cx="7403821" cy="4794593"/>
          </a:xfrm>
          <a:prstGeom prst="rect">
            <a:avLst/>
          </a:prstGeom>
          <a:ln>
            <a:noFill/>
          </a:ln>
          <a:effectLst>
            <a:outerShdw blurRad="292100" dist="139700" dir="2700000" algn="tl" rotWithShape="0">
              <a:srgbClr val="333333">
                <a:alpha val="65000"/>
              </a:srgbClr>
            </a:outerShdw>
          </a:effectLst>
        </p:spPr>
      </p:pic>
      <p:cxnSp>
        <p:nvCxnSpPr>
          <p:cNvPr id="14" name="Straight Arrow Connector 13"/>
          <p:cNvCxnSpPr/>
          <p:nvPr/>
        </p:nvCxnSpPr>
        <p:spPr>
          <a:xfrm flipH="1">
            <a:off x="10744200" y="4385780"/>
            <a:ext cx="1219200" cy="51435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rotWithShape="1">
          <a:blip r:embed="rId5"/>
          <a:srcRect l="19258" t="9445" r="15223" b="5785"/>
          <a:stretch/>
        </p:blipFill>
        <p:spPr bwMode="auto">
          <a:xfrm>
            <a:off x="401619" y="1866598"/>
            <a:ext cx="6588223" cy="4794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val 23"/>
          <p:cNvSpPr/>
          <p:nvPr/>
        </p:nvSpPr>
        <p:spPr>
          <a:xfrm>
            <a:off x="290992" y="3498009"/>
            <a:ext cx="4227531" cy="1763087"/>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Oval 24"/>
          <p:cNvSpPr/>
          <p:nvPr/>
        </p:nvSpPr>
        <p:spPr>
          <a:xfrm>
            <a:off x="193875" y="4920911"/>
            <a:ext cx="4227531" cy="1763087"/>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93035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13</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5. Find a Participating Realtor</a:t>
            </a: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pic>
        <p:nvPicPr>
          <p:cNvPr id="11" name="Picture 10"/>
          <p:cNvPicPr>
            <a:picLocks noChangeAspect="1"/>
          </p:cNvPicPr>
          <p:nvPr/>
        </p:nvPicPr>
        <p:blipFill>
          <a:blip r:embed="rId4"/>
          <a:stretch>
            <a:fillRect/>
          </a:stretch>
        </p:blipFill>
        <p:spPr>
          <a:xfrm>
            <a:off x="347871" y="1858950"/>
            <a:ext cx="7176880" cy="4863520"/>
          </a:xfrm>
          <a:prstGeom prst="rect">
            <a:avLst/>
          </a:prstGeom>
          <a:ln>
            <a:noFill/>
          </a:ln>
          <a:effectLst>
            <a:outerShdw blurRad="292100" dist="139700" dir="2700000" algn="tl" rotWithShape="0">
              <a:srgbClr val="333333">
                <a:alpha val="65000"/>
              </a:srgbClr>
            </a:outerShdw>
          </a:effectLst>
        </p:spPr>
      </p:pic>
      <p:cxnSp>
        <p:nvCxnSpPr>
          <p:cNvPr id="12" name="Straight Arrow Connector 11"/>
          <p:cNvCxnSpPr/>
          <p:nvPr/>
        </p:nvCxnSpPr>
        <p:spPr>
          <a:xfrm>
            <a:off x="1967629" y="5572978"/>
            <a:ext cx="1524000" cy="3048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2013" y="2545394"/>
            <a:ext cx="8695187" cy="3678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9990" y="1858950"/>
            <a:ext cx="8862010" cy="41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55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14</a:t>
            </a:fld>
            <a:endParaRPr lang="en-US" altLang="en-US" sz="900">
              <a:solidFill>
                <a:srgbClr val="000000"/>
              </a:solidFill>
              <a:latin typeface="Cambria" panose="02040503050406030204" pitchFamily="18" charset="0"/>
            </a:endParaRP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solidFill>
                  <a:srgbClr val="0000FF"/>
                </a:solidFill>
                <a:latin typeface="Cambria" panose="02040503050406030204" pitchFamily="18" charset="0"/>
                <a:hlinkClick r:id="rId3"/>
              </a:rPr>
              <a:t>www.ReadyToBuyATexasHome.com</a:t>
            </a:r>
            <a:endParaRPr lang="en-US" altLang="en-US" sz="3400" b="1" dirty="0">
              <a:latin typeface="Cambria" panose="02040503050406030204" pitchFamily="18" charset="0"/>
            </a:endParaRPr>
          </a:p>
        </p:txBody>
      </p:sp>
      <p:pic>
        <p:nvPicPr>
          <p:cNvPr id="14" name="Picture 13"/>
          <p:cNvPicPr>
            <a:picLocks noChangeAspect="1"/>
          </p:cNvPicPr>
          <p:nvPr/>
        </p:nvPicPr>
        <p:blipFill>
          <a:blip r:embed="rId4"/>
          <a:stretch>
            <a:fillRect/>
          </a:stretch>
        </p:blipFill>
        <p:spPr>
          <a:xfrm>
            <a:off x="1200582" y="851140"/>
            <a:ext cx="9750855" cy="5870335"/>
          </a:xfrm>
          <a:prstGeom prst="rect">
            <a:avLst/>
          </a:prstGeom>
        </p:spPr>
      </p:pic>
      <p:cxnSp>
        <p:nvCxnSpPr>
          <p:cNvPr id="16" name="Straight Arrow Connector 15"/>
          <p:cNvCxnSpPr/>
          <p:nvPr/>
        </p:nvCxnSpPr>
        <p:spPr>
          <a:xfrm>
            <a:off x="2762250" y="3013869"/>
            <a:ext cx="1524000" cy="3810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762250" y="4595019"/>
            <a:ext cx="1524000" cy="3810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8610600" y="5895975"/>
            <a:ext cx="1371600" cy="642937"/>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94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15</a:t>
            </a:fld>
            <a:endParaRPr lang="en-US" altLang="en-US" sz="900">
              <a:solidFill>
                <a:srgbClr val="000000"/>
              </a:solidFill>
              <a:latin typeface="Cambria" panose="02040503050406030204" pitchFamily="18" charset="0"/>
            </a:endParaRP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Other DPA Programs Locally</a:t>
            </a:r>
            <a:endParaRPr lang="en-US" altLang="en-US" sz="3400" b="1" dirty="0">
              <a:latin typeface="Cambria" panose="02040503050406030204" pitchFamily="18" charset="0"/>
            </a:endParaRPr>
          </a:p>
        </p:txBody>
      </p:sp>
      <p:graphicFrame>
        <p:nvGraphicFramePr>
          <p:cNvPr id="3" name="Table 2">
            <a:extLst>
              <a:ext uri="{FF2B5EF4-FFF2-40B4-BE49-F238E27FC236}">
                <a16:creationId xmlns:a16="http://schemas.microsoft.com/office/drawing/2014/main" id="{67E751DE-2C6D-9A22-8DB8-46AAFA65531A}"/>
              </a:ext>
            </a:extLst>
          </p:cNvPr>
          <p:cNvGraphicFramePr>
            <a:graphicFrameLocks noGrp="1"/>
          </p:cNvGraphicFramePr>
          <p:nvPr>
            <p:extLst>
              <p:ext uri="{D42A27DB-BD31-4B8C-83A1-F6EECF244321}">
                <p14:modId xmlns:p14="http://schemas.microsoft.com/office/powerpoint/2010/main" val="3564976955"/>
              </p:ext>
            </p:extLst>
          </p:nvPr>
        </p:nvGraphicFramePr>
        <p:xfrm>
          <a:off x="505742" y="1186180"/>
          <a:ext cx="11180515" cy="4485640"/>
        </p:xfrm>
        <a:graphic>
          <a:graphicData uri="http://schemas.openxmlformats.org/drawingml/2006/table">
            <a:tbl>
              <a:tblPr firstRow="1" bandRow="1">
                <a:tableStyleId>{5C22544A-7EE6-4342-B048-85BDC9FD1C3A}</a:tableStyleId>
              </a:tblPr>
              <a:tblGrid>
                <a:gridCol w="3585069">
                  <a:extLst>
                    <a:ext uri="{9D8B030D-6E8A-4147-A177-3AD203B41FA5}">
                      <a16:colId xmlns:a16="http://schemas.microsoft.com/office/drawing/2014/main" val="2202117971"/>
                    </a:ext>
                  </a:extLst>
                </a:gridCol>
                <a:gridCol w="3797723">
                  <a:extLst>
                    <a:ext uri="{9D8B030D-6E8A-4147-A177-3AD203B41FA5}">
                      <a16:colId xmlns:a16="http://schemas.microsoft.com/office/drawing/2014/main" val="2872660066"/>
                    </a:ext>
                  </a:extLst>
                </a:gridCol>
                <a:gridCol w="3797723">
                  <a:extLst>
                    <a:ext uri="{9D8B030D-6E8A-4147-A177-3AD203B41FA5}">
                      <a16:colId xmlns:a16="http://schemas.microsoft.com/office/drawing/2014/main" val="1292084330"/>
                    </a:ext>
                  </a:extLst>
                </a:gridCol>
              </a:tblGrid>
              <a:tr h="370840">
                <a:tc>
                  <a:txBody>
                    <a:bodyPr/>
                    <a:lstStyle/>
                    <a:p>
                      <a:r>
                        <a:rPr lang="en-US" dirty="0"/>
                        <a:t>City</a:t>
                      </a:r>
                    </a:p>
                  </a:txBody>
                  <a:tcPr/>
                </a:tc>
                <a:tc>
                  <a:txBody>
                    <a:bodyPr/>
                    <a:lstStyle/>
                    <a:p>
                      <a:r>
                        <a:rPr lang="en-US" dirty="0"/>
                        <a:t>Program</a:t>
                      </a:r>
                    </a:p>
                  </a:txBody>
                  <a:tcPr/>
                </a:tc>
                <a:tc>
                  <a:txBody>
                    <a:bodyPr/>
                    <a:lstStyle/>
                    <a:p>
                      <a:r>
                        <a:rPr lang="en-US" dirty="0"/>
                        <a:t>Information</a:t>
                      </a:r>
                    </a:p>
                  </a:txBody>
                  <a:tcPr/>
                </a:tc>
                <a:extLst>
                  <a:ext uri="{0D108BD9-81ED-4DB2-BD59-A6C34878D82A}">
                    <a16:rowId xmlns:a16="http://schemas.microsoft.com/office/drawing/2014/main" val="4002106464"/>
                  </a:ext>
                </a:extLst>
              </a:tr>
              <a:tr h="370840">
                <a:tc>
                  <a:txBody>
                    <a:bodyPr/>
                    <a:lstStyle/>
                    <a:p>
                      <a:r>
                        <a:rPr lang="en-US" dirty="0"/>
                        <a:t>Arlington</a:t>
                      </a:r>
                    </a:p>
                  </a:txBody>
                  <a:tcPr/>
                </a:tc>
                <a:tc>
                  <a:txBody>
                    <a:bodyPr/>
                    <a:lstStyle/>
                    <a:p>
                      <a:r>
                        <a:rPr lang="en-US" dirty="0"/>
                        <a:t>Arlington Homebuyers’ Assistance Program</a:t>
                      </a:r>
                    </a:p>
                  </a:txBody>
                  <a:tcPr/>
                </a:tc>
                <a:tc>
                  <a:txBody>
                    <a:bodyPr/>
                    <a:lstStyle/>
                    <a:p>
                      <a:r>
                        <a:rPr lang="en-US" dirty="0"/>
                        <a:t>Downpayment and closing cost assistance is provided in the form of a forgivable loan of up to $20,000 based on each applicant’s underwriting and subsidy layering assessment. The loan is 0% interest and is payable only if you sell, refinance with cash-out, or lease your home during the affordability period, typically five years.</a:t>
                      </a:r>
                    </a:p>
                  </a:txBody>
                  <a:tcPr/>
                </a:tc>
                <a:extLst>
                  <a:ext uri="{0D108BD9-81ED-4DB2-BD59-A6C34878D82A}">
                    <a16:rowId xmlns:a16="http://schemas.microsoft.com/office/drawing/2014/main" val="974834328"/>
                  </a:ext>
                </a:extLst>
              </a:tr>
              <a:tr h="370840">
                <a:tc>
                  <a:txBody>
                    <a:bodyPr/>
                    <a:lstStyle/>
                    <a:p>
                      <a:r>
                        <a:rPr lang="en-US" dirty="0"/>
                        <a:t>Dallas</a:t>
                      </a:r>
                    </a:p>
                  </a:txBody>
                  <a:tcPr/>
                </a:tc>
                <a:tc>
                  <a:txBody>
                    <a:bodyPr/>
                    <a:lstStyle/>
                    <a:p>
                      <a:r>
                        <a:rPr lang="en-US" dirty="0"/>
                        <a:t>Housing Choice Voucher- Dallas Housing Authority</a:t>
                      </a:r>
                    </a:p>
                  </a:txBody>
                  <a:tcPr/>
                </a:tc>
                <a:tc>
                  <a:txBody>
                    <a:bodyPr/>
                    <a:lstStyle/>
                    <a:p>
                      <a:r>
                        <a:rPr lang="en-US" dirty="0"/>
                        <a:t>Use Voucher toward purchase of a home vs. using it for rent</a:t>
                      </a:r>
                    </a:p>
                  </a:txBody>
                  <a:tcPr/>
                </a:tc>
                <a:extLst>
                  <a:ext uri="{0D108BD9-81ED-4DB2-BD59-A6C34878D82A}">
                    <a16:rowId xmlns:a16="http://schemas.microsoft.com/office/drawing/2014/main" val="2296801239"/>
                  </a:ext>
                </a:extLst>
              </a:tr>
              <a:tr h="370840">
                <a:tc>
                  <a:txBody>
                    <a:bodyPr/>
                    <a:lstStyle/>
                    <a:p>
                      <a:r>
                        <a:rPr lang="en-US" dirty="0"/>
                        <a:t>Dallas</a:t>
                      </a:r>
                    </a:p>
                  </a:txBody>
                  <a:tcPr/>
                </a:tc>
                <a:tc>
                  <a:txBody>
                    <a:bodyPr/>
                    <a:lstStyle/>
                    <a:p>
                      <a:r>
                        <a:rPr lang="en-US" dirty="0"/>
                        <a:t>Dallas Homebuyer Assistance Program (DHAP) – City of Dallas</a:t>
                      </a:r>
                    </a:p>
                  </a:txBody>
                  <a:tcPr/>
                </a:tc>
                <a:tc>
                  <a:txBody>
                    <a:bodyPr/>
                    <a:lstStyle/>
                    <a:p>
                      <a:r>
                        <a:rPr lang="en-US" dirty="0"/>
                        <a:t>Check for funding allocations</a:t>
                      </a:r>
                    </a:p>
                  </a:txBody>
                  <a:tcPr/>
                </a:tc>
                <a:extLst>
                  <a:ext uri="{0D108BD9-81ED-4DB2-BD59-A6C34878D82A}">
                    <a16:rowId xmlns:a16="http://schemas.microsoft.com/office/drawing/2014/main" val="819613378"/>
                  </a:ext>
                </a:extLst>
              </a:tr>
            </a:tbl>
          </a:graphicData>
        </a:graphic>
      </p:graphicFrame>
    </p:spTree>
    <p:extLst>
      <p:ext uri="{BB962C8B-B14F-4D97-AF65-F5344CB8AC3E}">
        <p14:creationId xmlns:p14="http://schemas.microsoft.com/office/powerpoint/2010/main" val="2268369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16</a:t>
            </a:fld>
            <a:endParaRPr lang="en-US" altLang="en-US" sz="900">
              <a:solidFill>
                <a:srgbClr val="000000"/>
              </a:solidFill>
              <a:latin typeface="Cambria" panose="02040503050406030204" pitchFamily="18" charset="0"/>
            </a:endParaRP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Other DPA Programs Locally</a:t>
            </a:r>
            <a:endParaRPr lang="en-US" altLang="en-US" sz="3400" b="1" dirty="0">
              <a:latin typeface="Cambria" panose="02040503050406030204" pitchFamily="18" charset="0"/>
            </a:endParaRPr>
          </a:p>
        </p:txBody>
      </p:sp>
      <p:graphicFrame>
        <p:nvGraphicFramePr>
          <p:cNvPr id="3" name="Table 2">
            <a:extLst>
              <a:ext uri="{FF2B5EF4-FFF2-40B4-BE49-F238E27FC236}">
                <a16:creationId xmlns:a16="http://schemas.microsoft.com/office/drawing/2014/main" id="{67E751DE-2C6D-9A22-8DB8-46AAFA65531A}"/>
              </a:ext>
            </a:extLst>
          </p:cNvPr>
          <p:cNvGraphicFramePr>
            <a:graphicFrameLocks noGrp="1"/>
          </p:cNvGraphicFramePr>
          <p:nvPr>
            <p:extLst>
              <p:ext uri="{D42A27DB-BD31-4B8C-83A1-F6EECF244321}">
                <p14:modId xmlns:p14="http://schemas.microsoft.com/office/powerpoint/2010/main" val="938484701"/>
              </p:ext>
            </p:extLst>
          </p:nvPr>
        </p:nvGraphicFramePr>
        <p:xfrm>
          <a:off x="562379" y="892810"/>
          <a:ext cx="11152011" cy="5521960"/>
        </p:xfrm>
        <a:graphic>
          <a:graphicData uri="http://schemas.openxmlformats.org/drawingml/2006/table">
            <a:tbl>
              <a:tblPr firstRow="1" bandRow="1">
                <a:tableStyleId>{5C22544A-7EE6-4342-B048-85BDC9FD1C3A}</a:tableStyleId>
              </a:tblPr>
              <a:tblGrid>
                <a:gridCol w="3556565">
                  <a:extLst>
                    <a:ext uri="{9D8B030D-6E8A-4147-A177-3AD203B41FA5}">
                      <a16:colId xmlns:a16="http://schemas.microsoft.com/office/drawing/2014/main" val="2202117971"/>
                    </a:ext>
                  </a:extLst>
                </a:gridCol>
                <a:gridCol w="3797723">
                  <a:extLst>
                    <a:ext uri="{9D8B030D-6E8A-4147-A177-3AD203B41FA5}">
                      <a16:colId xmlns:a16="http://schemas.microsoft.com/office/drawing/2014/main" val="2872660066"/>
                    </a:ext>
                  </a:extLst>
                </a:gridCol>
                <a:gridCol w="3797723">
                  <a:extLst>
                    <a:ext uri="{9D8B030D-6E8A-4147-A177-3AD203B41FA5}">
                      <a16:colId xmlns:a16="http://schemas.microsoft.com/office/drawing/2014/main" val="1292084330"/>
                    </a:ext>
                  </a:extLst>
                </a:gridCol>
              </a:tblGrid>
              <a:tr h="370840">
                <a:tc>
                  <a:txBody>
                    <a:bodyPr/>
                    <a:lstStyle/>
                    <a:p>
                      <a:r>
                        <a:rPr lang="en-US" dirty="0"/>
                        <a:t>City</a:t>
                      </a:r>
                    </a:p>
                  </a:txBody>
                  <a:tcPr/>
                </a:tc>
                <a:tc>
                  <a:txBody>
                    <a:bodyPr/>
                    <a:lstStyle/>
                    <a:p>
                      <a:r>
                        <a:rPr lang="en-US" dirty="0"/>
                        <a:t>Program</a:t>
                      </a:r>
                    </a:p>
                  </a:txBody>
                  <a:tcPr/>
                </a:tc>
                <a:tc>
                  <a:txBody>
                    <a:bodyPr/>
                    <a:lstStyle/>
                    <a:p>
                      <a:r>
                        <a:rPr lang="en-US" dirty="0"/>
                        <a:t>Information</a:t>
                      </a:r>
                    </a:p>
                  </a:txBody>
                  <a:tcPr/>
                </a:tc>
                <a:extLst>
                  <a:ext uri="{0D108BD9-81ED-4DB2-BD59-A6C34878D82A}">
                    <a16:rowId xmlns:a16="http://schemas.microsoft.com/office/drawing/2014/main" val="4002106464"/>
                  </a:ext>
                </a:extLst>
              </a:tr>
              <a:tr h="457624">
                <a:tc>
                  <a:txBody>
                    <a:bodyPr/>
                    <a:lstStyle/>
                    <a:p>
                      <a:r>
                        <a:rPr lang="en-US" sz="1600" dirty="0"/>
                        <a:t>Denton</a:t>
                      </a:r>
                    </a:p>
                  </a:txBody>
                  <a:tcPr/>
                </a:tc>
                <a:tc>
                  <a:txBody>
                    <a:bodyPr/>
                    <a:lstStyle/>
                    <a:p>
                      <a:r>
                        <a:rPr lang="en-US" sz="1600" dirty="0"/>
                        <a:t>Home Buyer Assistance</a:t>
                      </a:r>
                    </a:p>
                  </a:txBody>
                  <a:tcPr/>
                </a:tc>
                <a:tc>
                  <a:txBody>
                    <a:bodyPr/>
                    <a:lstStyle/>
                    <a:p>
                      <a:r>
                        <a:rPr lang="en-US" sz="1600" dirty="0"/>
                        <a:t>The City of Denton helps low-and-moderate-income families with the down payment assistance and closing costs to buy their first home. Assistance is in the form of a forgivable loan at 0% interest for five years.</a:t>
                      </a:r>
                    </a:p>
                  </a:txBody>
                  <a:tcPr/>
                </a:tc>
                <a:extLst>
                  <a:ext uri="{0D108BD9-81ED-4DB2-BD59-A6C34878D82A}">
                    <a16:rowId xmlns:a16="http://schemas.microsoft.com/office/drawing/2014/main" val="718255543"/>
                  </a:ext>
                </a:extLst>
              </a:tr>
              <a:tr h="370840">
                <a:tc>
                  <a:txBody>
                    <a:bodyPr/>
                    <a:lstStyle/>
                    <a:p>
                      <a:r>
                        <a:rPr lang="en-US" sz="1600" dirty="0"/>
                        <a:t>Fort Worth</a:t>
                      </a:r>
                    </a:p>
                  </a:txBody>
                  <a:tcPr/>
                </a:tc>
                <a:tc>
                  <a:txBody>
                    <a:bodyPr/>
                    <a:lstStyle/>
                    <a:p>
                      <a:r>
                        <a:rPr lang="en-US" sz="1600" dirty="0"/>
                        <a:t>Home buyer assistance program – city Neighborhood services department</a:t>
                      </a:r>
                    </a:p>
                  </a:txBody>
                  <a:tcPr/>
                </a:tc>
                <a:tc>
                  <a:txBody>
                    <a:bodyPr/>
                    <a:lstStyle/>
                    <a:p>
                      <a:r>
                        <a:rPr lang="en-US" sz="1600" dirty="0"/>
                        <a:t> The city’s Homebuyer Assistance Program (HAP) can provide up to $25,000 in mortgage assistance for income-eligible first-time homebuyers within the Fort Worth city limits. Maximum sales price for an existing unit is $290,000 and new construction is $305,000 as of July 2023.</a:t>
                      </a:r>
                    </a:p>
                  </a:txBody>
                  <a:tcPr/>
                </a:tc>
                <a:extLst>
                  <a:ext uri="{0D108BD9-81ED-4DB2-BD59-A6C34878D82A}">
                    <a16:rowId xmlns:a16="http://schemas.microsoft.com/office/drawing/2014/main" val="320549922"/>
                  </a:ext>
                </a:extLst>
              </a:tr>
              <a:tr h="370840">
                <a:tc>
                  <a:txBody>
                    <a:bodyPr/>
                    <a:lstStyle/>
                    <a:p>
                      <a:r>
                        <a:rPr lang="en-US" sz="1600" dirty="0"/>
                        <a:t>Frisco</a:t>
                      </a:r>
                    </a:p>
                  </a:txBody>
                  <a:tcPr/>
                </a:tc>
                <a:tc>
                  <a:txBody>
                    <a:bodyPr/>
                    <a:lstStyle/>
                    <a:p>
                      <a:r>
                        <a:rPr lang="en-US" sz="1600" dirty="0"/>
                        <a:t>City of Frisco DPA program</a:t>
                      </a:r>
                    </a:p>
                  </a:txBody>
                  <a:tcPr/>
                </a:tc>
                <a:tc>
                  <a:txBody>
                    <a:bodyPr/>
                    <a:lstStyle/>
                    <a:p>
                      <a:r>
                        <a:rPr lang="en-US" sz="1600" dirty="0"/>
                        <a:t>Families with at least one adult working full-time for the City of Frisco or Frisco ISD for at least 6 months may be assisted in purchasing a home in Frisco. The program provides forgivable loans of up to $10,000 to qualified homebuyers for the purpose of down payment and closing cost assistance</a:t>
                      </a:r>
                    </a:p>
                  </a:txBody>
                  <a:tcPr/>
                </a:tc>
                <a:extLst>
                  <a:ext uri="{0D108BD9-81ED-4DB2-BD59-A6C34878D82A}">
                    <a16:rowId xmlns:a16="http://schemas.microsoft.com/office/drawing/2014/main" val="3475654792"/>
                  </a:ext>
                </a:extLst>
              </a:tr>
            </a:tbl>
          </a:graphicData>
        </a:graphic>
      </p:graphicFrame>
    </p:spTree>
    <p:extLst>
      <p:ext uri="{BB962C8B-B14F-4D97-AF65-F5344CB8AC3E}">
        <p14:creationId xmlns:p14="http://schemas.microsoft.com/office/powerpoint/2010/main" val="3633516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17</a:t>
            </a:fld>
            <a:endParaRPr lang="en-US" altLang="en-US" sz="900">
              <a:solidFill>
                <a:srgbClr val="000000"/>
              </a:solidFill>
              <a:latin typeface="Cambria" panose="02040503050406030204" pitchFamily="18" charset="0"/>
            </a:endParaRP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Other DPA Programs Locally</a:t>
            </a:r>
            <a:endParaRPr lang="en-US" altLang="en-US" sz="3400" b="1" dirty="0">
              <a:latin typeface="Cambria" panose="02040503050406030204" pitchFamily="18" charset="0"/>
            </a:endParaRPr>
          </a:p>
        </p:txBody>
      </p:sp>
      <p:graphicFrame>
        <p:nvGraphicFramePr>
          <p:cNvPr id="3" name="Table 2">
            <a:extLst>
              <a:ext uri="{FF2B5EF4-FFF2-40B4-BE49-F238E27FC236}">
                <a16:creationId xmlns:a16="http://schemas.microsoft.com/office/drawing/2014/main" id="{67E751DE-2C6D-9A22-8DB8-46AAFA65531A}"/>
              </a:ext>
            </a:extLst>
          </p:cNvPr>
          <p:cNvGraphicFramePr>
            <a:graphicFrameLocks noGrp="1"/>
          </p:cNvGraphicFramePr>
          <p:nvPr>
            <p:extLst>
              <p:ext uri="{D42A27DB-BD31-4B8C-83A1-F6EECF244321}">
                <p14:modId xmlns:p14="http://schemas.microsoft.com/office/powerpoint/2010/main" val="2429681431"/>
              </p:ext>
            </p:extLst>
          </p:nvPr>
        </p:nvGraphicFramePr>
        <p:xfrm>
          <a:off x="699487" y="1165220"/>
          <a:ext cx="10581595" cy="4338320"/>
        </p:xfrm>
        <a:graphic>
          <a:graphicData uri="http://schemas.openxmlformats.org/drawingml/2006/table">
            <a:tbl>
              <a:tblPr firstRow="1" bandRow="1">
                <a:tableStyleId>{5C22544A-7EE6-4342-B048-85BDC9FD1C3A}</a:tableStyleId>
              </a:tblPr>
              <a:tblGrid>
                <a:gridCol w="1703873">
                  <a:extLst>
                    <a:ext uri="{9D8B030D-6E8A-4147-A177-3AD203B41FA5}">
                      <a16:colId xmlns:a16="http://schemas.microsoft.com/office/drawing/2014/main" val="2202117971"/>
                    </a:ext>
                  </a:extLst>
                </a:gridCol>
                <a:gridCol w="4438861">
                  <a:extLst>
                    <a:ext uri="{9D8B030D-6E8A-4147-A177-3AD203B41FA5}">
                      <a16:colId xmlns:a16="http://schemas.microsoft.com/office/drawing/2014/main" val="2872660066"/>
                    </a:ext>
                  </a:extLst>
                </a:gridCol>
                <a:gridCol w="4438861">
                  <a:extLst>
                    <a:ext uri="{9D8B030D-6E8A-4147-A177-3AD203B41FA5}">
                      <a16:colId xmlns:a16="http://schemas.microsoft.com/office/drawing/2014/main" val="1292084330"/>
                    </a:ext>
                  </a:extLst>
                </a:gridCol>
              </a:tblGrid>
              <a:tr h="370840">
                <a:tc>
                  <a:txBody>
                    <a:bodyPr/>
                    <a:lstStyle/>
                    <a:p>
                      <a:r>
                        <a:rPr lang="en-US" dirty="0"/>
                        <a:t>City</a:t>
                      </a:r>
                    </a:p>
                  </a:txBody>
                  <a:tcPr/>
                </a:tc>
                <a:tc>
                  <a:txBody>
                    <a:bodyPr/>
                    <a:lstStyle/>
                    <a:p>
                      <a:r>
                        <a:rPr lang="en-US" dirty="0"/>
                        <a:t>Program</a:t>
                      </a:r>
                    </a:p>
                  </a:txBody>
                  <a:tcPr/>
                </a:tc>
                <a:tc>
                  <a:txBody>
                    <a:bodyPr/>
                    <a:lstStyle/>
                    <a:p>
                      <a:r>
                        <a:rPr lang="en-US" dirty="0"/>
                        <a:t>Information</a:t>
                      </a:r>
                    </a:p>
                  </a:txBody>
                  <a:tcPr/>
                </a:tc>
                <a:extLst>
                  <a:ext uri="{0D108BD9-81ED-4DB2-BD59-A6C34878D82A}">
                    <a16:rowId xmlns:a16="http://schemas.microsoft.com/office/drawing/2014/main" val="4002106464"/>
                  </a:ext>
                </a:extLst>
              </a:tr>
              <a:tr h="370840">
                <a:tc>
                  <a:txBody>
                    <a:bodyPr/>
                    <a:lstStyle/>
                    <a:p>
                      <a:r>
                        <a:rPr lang="en-US" sz="1600" dirty="0"/>
                        <a:t>Grand Prairie</a:t>
                      </a:r>
                    </a:p>
                  </a:txBody>
                  <a:tcPr/>
                </a:tc>
                <a:tc>
                  <a:txBody>
                    <a:bodyPr/>
                    <a:lstStyle/>
                    <a:p>
                      <a:r>
                        <a:rPr lang="en-US" sz="1600" dirty="0"/>
                        <a:t>Buyer Power Program</a:t>
                      </a:r>
                    </a:p>
                  </a:txBody>
                  <a:tcPr/>
                </a:tc>
                <a:tc>
                  <a:txBody>
                    <a:bodyPr/>
                    <a:lstStyle/>
                    <a:p>
                      <a:r>
                        <a:rPr lang="en-US" sz="1600" dirty="0"/>
                        <a:t>The Buying Power Program assists first time home-buyers who are low-to-moderate income persons and families in purchasing a home with grant funds for down payment or closing cost assistance. This program is administered through the Housing and Neighborhood Services Department of the City of Grand Prairie.</a:t>
                      </a:r>
                    </a:p>
                  </a:txBody>
                  <a:tcPr/>
                </a:tc>
                <a:extLst>
                  <a:ext uri="{0D108BD9-81ED-4DB2-BD59-A6C34878D82A}">
                    <a16:rowId xmlns:a16="http://schemas.microsoft.com/office/drawing/2014/main" val="1598924059"/>
                  </a:ext>
                </a:extLst>
              </a:tr>
              <a:tr h="370840">
                <a:tc>
                  <a:txBody>
                    <a:bodyPr/>
                    <a:lstStyle/>
                    <a:p>
                      <a:r>
                        <a:rPr lang="en-US" sz="1600" dirty="0"/>
                        <a:t>Irving</a:t>
                      </a:r>
                    </a:p>
                  </a:txBody>
                  <a:tcPr/>
                </a:tc>
                <a:tc>
                  <a:txBody>
                    <a:bodyPr/>
                    <a:lstStyle/>
                    <a:p>
                      <a:r>
                        <a:rPr lang="en-US" sz="1600" dirty="0"/>
                        <a:t>City of Irving DPA program</a:t>
                      </a:r>
                    </a:p>
                  </a:txBody>
                  <a:tcPr/>
                </a:tc>
                <a:tc>
                  <a:txBody>
                    <a:bodyPr/>
                    <a:lstStyle/>
                    <a:p>
                      <a:r>
                        <a:rPr lang="en-US" sz="1600" dirty="0"/>
                        <a:t>Funded by the U.S. Department of Housing and Urban Development, this program provides financial assistance to qualified applicants in the form of a zero percent interest, deferred forgivable loan. The funds can be applied to down payment and closing costs to purchase a home within the City of Irving. </a:t>
                      </a:r>
                    </a:p>
                  </a:txBody>
                  <a:tcPr/>
                </a:tc>
                <a:extLst>
                  <a:ext uri="{0D108BD9-81ED-4DB2-BD59-A6C34878D82A}">
                    <a16:rowId xmlns:a16="http://schemas.microsoft.com/office/drawing/2014/main" val="2385137579"/>
                  </a:ext>
                </a:extLst>
              </a:tr>
              <a:tr h="370840">
                <a:tc>
                  <a:txBody>
                    <a:bodyPr/>
                    <a:lstStyle/>
                    <a:p>
                      <a:r>
                        <a:rPr lang="en-US" sz="1600" dirty="0"/>
                        <a:t>Plano</a:t>
                      </a:r>
                    </a:p>
                  </a:txBody>
                  <a:tcPr/>
                </a:tc>
                <a:tc>
                  <a:txBody>
                    <a:bodyPr/>
                    <a:lstStyle/>
                    <a:p>
                      <a:r>
                        <a:rPr lang="en-US" sz="1600" dirty="0"/>
                        <a:t>City of Plano</a:t>
                      </a:r>
                    </a:p>
                  </a:txBody>
                  <a:tcPr/>
                </a:tc>
                <a:tc>
                  <a:txBody>
                    <a:bodyPr/>
                    <a:lstStyle/>
                    <a:p>
                      <a:r>
                        <a:rPr lang="en-US" sz="1600" dirty="0"/>
                        <a:t>Down Payment assistance – details on website</a:t>
                      </a:r>
                    </a:p>
                  </a:txBody>
                  <a:tcPr/>
                </a:tc>
                <a:extLst>
                  <a:ext uri="{0D108BD9-81ED-4DB2-BD59-A6C34878D82A}">
                    <a16:rowId xmlns:a16="http://schemas.microsoft.com/office/drawing/2014/main" val="4190828569"/>
                  </a:ext>
                </a:extLst>
              </a:tr>
            </a:tbl>
          </a:graphicData>
        </a:graphic>
      </p:graphicFrame>
    </p:spTree>
    <p:extLst>
      <p:ext uri="{BB962C8B-B14F-4D97-AF65-F5344CB8AC3E}">
        <p14:creationId xmlns:p14="http://schemas.microsoft.com/office/powerpoint/2010/main" val="120968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Questions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5A12F3C-A7EE-4ACF-6A1C-AD020047D05C}"/>
              </a:ext>
            </a:extLst>
          </p:cNvPr>
          <p:cNvPicPr>
            <a:picLocks noChangeAspect="1"/>
          </p:cNvPicPr>
          <p:nvPr/>
        </p:nvPicPr>
        <p:blipFill>
          <a:blip r:embed="rId3"/>
          <a:stretch>
            <a:fillRect/>
          </a:stretch>
        </p:blipFill>
        <p:spPr>
          <a:xfrm>
            <a:off x="1040130" y="1023345"/>
            <a:ext cx="9909810" cy="4911387"/>
          </a:xfrm>
          <a:prstGeom prst="rect">
            <a:avLst/>
          </a:prstGeom>
        </p:spPr>
      </p:pic>
    </p:spTree>
    <p:extLst>
      <p:ext uri="{BB962C8B-B14F-4D97-AF65-F5344CB8AC3E}">
        <p14:creationId xmlns:p14="http://schemas.microsoft.com/office/powerpoint/2010/main" val="3917843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About TSAHC</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l="20238" t="43301" r="20872" b="31174"/>
          <a:stretch>
            <a:fillRect/>
          </a:stretch>
        </p:blipFill>
        <p:spPr bwMode="auto">
          <a:xfrm>
            <a:off x="2038866" y="4666523"/>
            <a:ext cx="8430869" cy="219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l="20476" t="31003" r="21429" b="38899"/>
          <a:stretch>
            <a:fillRect/>
          </a:stretch>
        </p:blipFill>
        <p:spPr bwMode="auto">
          <a:xfrm>
            <a:off x="2032883" y="2078046"/>
            <a:ext cx="8436852" cy="263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Rectangle 1"/>
          <p:cNvSpPr txBox="1">
            <a:spLocks noChangeArrowheads="1"/>
          </p:cNvSpPr>
          <p:nvPr/>
        </p:nvSpPr>
        <p:spPr bwMode="auto">
          <a:xfrm>
            <a:off x="878982" y="877717"/>
            <a:ext cx="1022260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a:spcBef>
                <a:spcPct val="0"/>
              </a:spcBef>
              <a:buFontTx/>
              <a:buNone/>
            </a:pPr>
            <a:r>
              <a:rPr lang="en-US" altLang="en-US" sz="2400" dirty="0">
                <a:solidFill>
                  <a:srgbClr val="000000"/>
                </a:solidFill>
                <a:latin typeface="Cambria" panose="02040503050406030204" pitchFamily="18" charset="0"/>
                <a:cs typeface="Calibri" panose="020F0502020204030204" pitchFamily="34" charset="0"/>
              </a:rPr>
              <a:t>TSAHC is a 501(c)3 nonprofit organization.  Our mission is to serve the housing needs of low-income Texans and other underserved populations.  We fulfill our mission through our concept of:</a:t>
            </a:r>
          </a:p>
        </p:txBody>
      </p:sp>
    </p:spTree>
    <p:extLst>
      <p:ext uri="{BB962C8B-B14F-4D97-AF65-F5344CB8AC3E}">
        <p14:creationId xmlns:p14="http://schemas.microsoft.com/office/powerpoint/2010/main" val="3807592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Home Buyer Programs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bwMode="auto">
          <a:xfrm>
            <a:off x="878981" y="906140"/>
            <a:ext cx="1022260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82575">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eaLnBrk="1" hangingPunct="1">
              <a:spcAft>
                <a:spcPts val="1200"/>
              </a:spcAft>
              <a:buFontTx/>
              <a:buNone/>
            </a:pPr>
            <a:r>
              <a:rPr lang="en-US" altLang="en-US" sz="2400" dirty="0">
                <a:solidFill>
                  <a:srgbClr val="000000"/>
                </a:solidFill>
                <a:latin typeface="Cambria" panose="02040503050406030204" pitchFamily="18" charset="0"/>
              </a:rPr>
              <a:t>These Home Buyer Programs offer two types of assistance to home buyers STATEWIDE.</a:t>
            </a:r>
          </a:p>
        </p:txBody>
      </p:sp>
      <p:sp>
        <p:nvSpPr>
          <p:cNvPr id="14" name="Rectangle 13"/>
          <p:cNvSpPr/>
          <p:nvPr/>
        </p:nvSpPr>
        <p:spPr>
          <a:xfrm>
            <a:off x="878980" y="2456474"/>
            <a:ext cx="10222608" cy="1438794"/>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pic>
        <p:nvPicPr>
          <p:cNvPr id="2" name="Picture 1"/>
          <p:cNvPicPr>
            <a:picLocks noChangeAspect="1"/>
          </p:cNvPicPr>
          <p:nvPr/>
        </p:nvPicPr>
        <p:blipFill>
          <a:blip r:embed="rId3"/>
          <a:stretch>
            <a:fillRect/>
          </a:stretch>
        </p:blipFill>
        <p:spPr>
          <a:xfrm>
            <a:off x="1243177" y="1978910"/>
            <a:ext cx="7599163" cy="1279067"/>
          </a:xfrm>
          <a:prstGeom prst="rect">
            <a:avLst/>
          </a:prstGeom>
        </p:spPr>
      </p:pic>
      <p:sp>
        <p:nvSpPr>
          <p:cNvPr id="17" name="Rectangle 16"/>
          <p:cNvSpPr/>
          <p:nvPr/>
        </p:nvSpPr>
        <p:spPr>
          <a:xfrm>
            <a:off x="878981" y="4754549"/>
            <a:ext cx="10222608" cy="1438794"/>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pic>
        <p:nvPicPr>
          <p:cNvPr id="3" name="Picture 2"/>
          <p:cNvPicPr>
            <a:picLocks noChangeAspect="1"/>
          </p:cNvPicPr>
          <p:nvPr/>
        </p:nvPicPr>
        <p:blipFill>
          <a:blip r:embed="rId4"/>
          <a:stretch>
            <a:fillRect/>
          </a:stretch>
        </p:blipFill>
        <p:spPr>
          <a:xfrm>
            <a:off x="1243177" y="4333098"/>
            <a:ext cx="7599163" cy="1279067"/>
          </a:xfrm>
          <a:prstGeom prst="rect">
            <a:avLst/>
          </a:prstGeom>
        </p:spPr>
      </p:pic>
    </p:spTree>
    <p:extLst>
      <p:ext uri="{BB962C8B-B14F-4D97-AF65-F5344CB8AC3E}">
        <p14:creationId xmlns:p14="http://schemas.microsoft.com/office/powerpoint/2010/main" val="396917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Loans with Down Payment Assistance</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bwMode="auto">
          <a:xfrm>
            <a:off x="878982" y="870408"/>
            <a:ext cx="8915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800100" indent="-3429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fontAlgn="ctr">
              <a:spcBef>
                <a:spcPts val="600"/>
              </a:spcBef>
              <a:spcAft>
                <a:spcPts val="600"/>
              </a:spcAft>
              <a:buFontTx/>
              <a:buNone/>
            </a:pPr>
            <a:r>
              <a:rPr lang="en-US" altLang="en-US" sz="2400" dirty="0">
                <a:solidFill>
                  <a:srgbClr val="000000"/>
                </a:solidFill>
                <a:latin typeface="Cambria" panose="02040503050406030204" pitchFamily="18" charset="0"/>
                <a:cs typeface="Calibri" panose="020F0502020204030204" pitchFamily="34" charset="0"/>
              </a:rPr>
              <a:t>Several options are available to your borrower:</a:t>
            </a:r>
          </a:p>
          <a:p>
            <a:pPr fontAlgn="ctr">
              <a:spcBef>
                <a:spcPts val="600"/>
              </a:spcBef>
              <a:spcAft>
                <a:spcPts val="600"/>
              </a:spcAft>
              <a:buFontTx/>
              <a:buNone/>
            </a:pPr>
            <a:endParaRPr lang="en-US" altLang="en-US" sz="2400" dirty="0">
              <a:solidFill>
                <a:srgbClr val="000000"/>
              </a:solidFill>
              <a:latin typeface="Cambria" panose="02040503050406030204" pitchFamily="18" charset="0"/>
              <a:cs typeface="Calibri" panose="020F0502020204030204" pitchFamily="34" charset="0"/>
            </a:endParaRPr>
          </a:p>
          <a:p>
            <a:pPr fontAlgn="ctr">
              <a:spcBef>
                <a:spcPts val="600"/>
              </a:spcBef>
              <a:spcAft>
                <a:spcPts val="600"/>
              </a:spcAft>
              <a:buFontTx/>
              <a:buNone/>
            </a:pPr>
            <a:endParaRPr lang="en-US" altLang="en-US" sz="2400" dirty="0">
              <a:solidFill>
                <a:srgbClr val="000000"/>
              </a:solidFill>
              <a:latin typeface="Cambria" panose="02040503050406030204" pitchFamily="18" charset="0"/>
              <a:cs typeface="Calibri" panose="020F0502020204030204" pitchFamily="34" charset="0"/>
            </a:endParaRPr>
          </a:p>
          <a:p>
            <a:pPr fontAlgn="ctr">
              <a:spcBef>
                <a:spcPts val="600"/>
              </a:spcBef>
              <a:spcAft>
                <a:spcPts val="600"/>
              </a:spcAft>
              <a:buFontTx/>
              <a:buNone/>
            </a:pPr>
            <a:r>
              <a:rPr lang="en-US" altLang="en-US" sz="2400" dirty="0">
                <a:solidFill>
                  <a:srgbClr val="000000"/>
                </a:solidFill>
                <a:latin typeface="Calibri" panose="020F0502020204030204" pitchFamily="34" charset="0"/>
                <a:cs typeface="Calibri" panose="020F0502020204030204" pitchFamily="34" charset="0"/>
              </a:rPr>
              <a:t> </a:t>
            </a:r>
          </a:p>
          <a:p>
            <a:pPr fontAlgn="ctr">
              <a:spcBef>
                <a:spcPts val="600"/>
              </a:spcBef>
            </a:pPr>
            <a:r>
              <a:rPr lang="en-US" sz="2400" dirty="0">
                <a:latin typeface="Cambria" panose="02040503050406030204" pitchFamily="18" charset="0"/>
              </a:rPr>
              <a:t>Assistance</a:t>
            </a:r>
            <a:r>
              <a:rPr lang="en-US" sz="2400" dirty="0">
                <a:latin typeface="Cambria" panose="02040503050406030204" pitchFamily="18" charset="0"/>
                <a:cs typeface="Times New Roman"/>
              </a:rPr>
              <a:t> </a:t>
            </a:r>
            <a:r>
              <a:rPr lang="en-US" altLang="en-US" sz="2400" dirty="0">
                <a:solidFill>
                  <a:srgbClr val="000000"/>
                </a:solidFill>
                <a:latin typeface="Cambria" panose="02040503050406030204" pitchFamily="18" charset="0"/>
                <a:cs typeface="Calibri" panose="020F0502020204030204" pitchFamily="34" charset="0"/>
              </a:rPr>
              <a:t>% is based upon total loan amount     </a:t>
            </a:r>
          </a:p>
          <a:p>
            <a:pPr fontAlgn="ctr">
              <a:spcBef>
                <a:spcPts val="600"/>
              </a:spcBef>
              <a:buNone/>
            </a:pPr>
            <a:r>
              <a:rPr lang="en-US" altLang="en-US" sz="2400" dirty="0">
                <a:solidFill>
                  <a:srgbClr val="000000"/>
                </a:solidFill>
                <a:latin typeface="Cambria" panose="02040503050406030204" pitchFamily="18" charset="0"/>
                <a:cs typeface="Calibri" panose="020F0502020204030204" pitchFamily="34" charset="0"/>
              </a:rPr>
              <a:t>     (i.e.: 5% of $100,000 = $5,000)</a:t>
            </a:r>
          </a:p>
          <a:p>
            <a:pPr fontAlgn="ctr">
              <a:spcBef>
                <a:spcPts val="600"/>
              </a:spcBef>
              <a:spcAft>
                <a:spcPts val="600"/>
              </a:spcAft>
              <a:buFontTx/>
              <a:buNone/>
            </a:pPr>
            <a:endParaRPr lang="en-US" altLang="en-US" sz="2400" dirty="0">
              <a:solidFill>
                <a:srgbClr val="000000"/>
              </a:solidFill>
              <a:latin typeface="Cambria" panose="02040503050406030204" pitchFamily="18" charset="0"/>
              <a:cs typeface="Calibri" panose="020F0502020204030204" pitchFamily="34" charset="0"/>
            </a:endParaRPr>
          </a:p>
          <a:p>
            <a:pPr eaLnBrk="1" hangingPunct="1">
              <a:spcBef>
                <a:spcPct val="0"/>
              </a:spcBef>
            </a:pPr>
            <a:r>
              <a:rPr lang="en-US" altLang="en-US" sz="2400" dirty="0">
                <a:solidFill>
                  <a:srgbClr val="000000"/>
                </a:solidFill>
                <a:latin typeface="Cambria" panose="02040503050406030204" pitchFamily="18" charset="0"/>
                <a:cs typeface="Calibri" panose="020F0502020204030204" pitchFamily="34" charset="0"/>
              </a:rPr>
              <a:t>No need to be first-time buyer </a:t>
            </a:r>
          </a:p>
          <a:p>
            <a:pPr eaLnBrk="1" hangingPunct="1">
              <a:spcBef>
                <a:spcPct val="0"/>
              </a:spcBef>
              <a:buFontTx/>
              <a:buNone/>
            </a:pPr>
            <a:r>
              <a:rPr lang="en-US" altLang="en-US" sz="2400" dirty="0">
                <a:solidFill>
                  <a:srgbClr val="000000"/>
                </a:solidFill>
                <a:latin typeface="Cambria" panose="02040503050406030204" pitchFamily="18" charset="0"/>
                <a:cs typeface="Calibri" panose="020F0502020204030204" pitchFamily="34" charset="0"/>
              </a:rPr>
              <a:t>     (must use to purchase primary residence) </a:t>
            </a:r>
          </a:p>
          <a:p>
            <a:pPr eaLnBrk="1" hangingPunct="1">
              <a:spcBef>
                <a:spcPct val="0"/>
              </a:spcBef>
            </a:pPr>
            <a:endParaRPr lang="en-US" altLang="en-US" sz="2400" dirty="0">
              <a:solidFill>
                <a:srgbClr val="000000"/>
              </a:solidFill>
              <a:latin typeface="Cambria" panose="02040503050406030204" pitchFamily="18" charset="0"/>
              <a:cs typeface="Calibri" panose="020F0502020204030204" pitchFamily="34" charset="0"/>
            </a:endParaRPr>
          </a:p>
          <a:p>
            <a:pPr eaLnBrk="1" hangingPunct="1">
              <a:spcBef>
                <a:spcPct val="0"/>
              </a:spcBef>
            </a:pPr>
            <a:r>
              <a:rPr lang="en-US" altLang="en-US" sz="2400" dirty="0">
                <a:solidFill>
                  <a:srgbClr val="000000"/>
                </a:solidFill>
                <a:latin typeface="Cambria" panose="02040503050406030204" pitchFamily="18" charset="0"/>
                <a:cs typeface="Calibri" panose="020F0502020204030204" pitchFamily="34" charset="0"/>
              </a:rPr>
              <a:t>Can be used to cover down payment and/or closing costs</a:t>
            </a:r>
            <a:endParaRPr lang="en-US" altLang="en-US" sz="2400" dirty="0">
              <a:latin typeface="Cambria" panose="02040503050406030204" pitchFamily="18"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fontAlgn="ctr">
              <a:spcBef>
                <a:spcPts val="600"/>
              </a:spcBef>
              <a:spcAft>
                <a:spcPts val="600"/>
              </a:spcAft>
            </a:pPr>
            <a:endParaRPr lang="en-US" altLang="en-US" sz="1600" dirty="0">
              <a:solidFill>
                <a:srgbClr val="000000"/>
              </a:solidFill>
              <a:latin typeface="Calibri" panose="020F0502020204030204" pitchFamily="34" charset="0"/>
              <a:cs typeface="Calibri" panose="020F0502020204030204" pitchFamily="34" charset="0"/>
            </a:endParaRPr>
          </a:p>
          <a:p>
            <a:pPr lvl="1" fontAlgn="ctr">
              <a:spcBef>
                <a:spcPts val="600"/>
              </a:spcBef>
              <a:spcAft>
                <a:spcPts val="600"/>
              </a:spcAft>
              <a:buFontTx/>
              <a:buChar char="•"/>
            </a:pPr>
            <a:endParaRPr lang="en-US" altLang="en-US" dirty="0">
              <a:solidFill>
                <a:srgbClr val="000000"/>
              </a:solidFill>
              <a:latin typeface="Calibri" panose="020F0502020204030204" pitchFamily="34" charset="0"/>
              <a:cs typeface="Calibri" panose="020F0502020204030204" pitchFamily="34" charset="0"/>
            </a:endParaRPr>
          </a:p>
          <a:p>
            <a:pPr>
              <a:buFontTx/>
              <a:buNone/>
            </a:pPr>
            <a:endParaRPr lang="en-US" altLang="en-US" sz="1600" dirty="0">
              <a:solidFill>
                <a:srgbClr val="000000"/>
              </a:solidFill>
              <a:latin typeface="Calibri" panose="020F050202020403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99281628"/>
              </p:ext>
            </p:extLst>
          </p:nvPr>
        </p:nvGraphicFramePr>
        <p:xfrm>
          <a:off x="0" y="1441907"/>
          <a:ext cx="12192000" cy="1282439"/>
        </p:xfrm>
        <a:graphic>
          <a:graphicData uri="http://schemas.openxmlformats.org/drawingml/2006/table">
            <a:tbl>
              <a:tblPr firstRow="1" firstCol="1" bandRow="1"/>
              <a:tblGrid>
                <a:gridCol w="3048000">
                  <a:extLst>
                    <a:ext uri="{9D8B030D-6E8A-4147-A177-3AD203B41FA5}">
                      <a16:colId xmlns:a16="http://schemas.microsoft.com/office/drawing/2014/main" val="4277571355"/>
                    </a:ext>
                  </a:extLst>
                </a:gridCol>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282439">
                <a:tc>
                  <a:txBody>
                    <a:bodyPr/>
                    <a:lstStyle/>
                    <a:p>
                      <a:pPr marL="0" marR="0" algn="ctr">
                        <a:spcBef>
                          <a:spcPts val="0"/>
                        </a:spcBef>
                        <a:spcAft>
                          <a:spcPts val="0"/>
                        </a:spcAft>
                      </a:pPr>
                      <a:r>
                        <a:rPr lang="en-US" sz="3000" b="1" dirty="0">
                          <a:solidFill>
                            <a:schemeClr val="bg1"/>
                          </a:solidFill>
                          <a:effectLst/>
                          <a:latin typeface="Cambria" panose="02040503050406030204" pitchFamily="18" charset="0"/>
                          <a:ea typeface="Times New Roman"/>
                          <a:cs typeface="Times New Roman"/>
                        </a:rPr>
                        <a:t>2% Assistance</a:t>
                      </a:r>
                    </a:p>
                  </a:txBody>
                  <a:tcPr marL="68567" marR="6856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3000" dirty="0">
                          <a:effectLst/>
                          <a:latin typeface="Cambria" panose="02040503050406030204" pitchFamily="18" charset="0"/>
                        </a:rPr>
                        <a:t>3% Assistance</a:t>
                      </a:r>
                      <a:endParaRPr lang="en-US" sz="3000" dirty="0">
                        <a:effectLst/>
                        <a:latin typeface="Cambria" panose="02040503050406030204" pitchFamily="18" charset="0"/>
                        <a:ea typeface="Times New Roman"/>
                        <a:cs typeface="Times New Roman"/>
                      </a:endParaRPr>
                    </a:p>
                  </a:txBody>
                  <a:tcPr marL="68567" marR="68567"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3000" dirty="0">
                          <a:effectLst/>
                          <a:latin typeface="Cambria" panose="02040503050406030204" pitchFamily="18" charset="0"/>
                        </a:rPr>
                        <a:t>4% Assistance</a:t>
                      </a:r>
                      <a:endParaRPr lang="en-US" sz="3000" dirty="0">
                        <a:effectLst/>
                        <a:latin typeface="Cambria" panose="02040503050406030204" pitchFamily="18" charset="0"/>
                        <a:ea typeface="Times New Roman"/>
                        <a:cs typeface="Times New Roman"/>
                      </a:endParaRPr>
                    </a:p>
                  </a:txBody>
                  <a:tcPr marL="68567" marR="6856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3000" dirty="0">
                          <a:effectLst/>
                          <a:latin typeface="Cambria" panose="02040503050406030204" pitchFamily="18" charset="0"/>
                        </a:rPr>
                        <a:t>5% Assistance</a:t>
                      </a:r>
                      <a:endParaRPr lang="en-US" sz="3000" dirty="0">
                        <a:effectLst/>
                        <a:latin typeface="Cambria" panose="02040503050406030204" pitchFamily="18" charset="0"/>
                        <a:ea typeface="Times New Roman"/>
                        <a:cs typeface="Times New Roman"/>
                      </a:endParaRPr>
                    </a:p>
                  </a:txBody>
                  <a:tcPr marL="68567" marR="6856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0136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1000"/>
                                        <p:tgtEl>
                                          <p:spTgt spid="10">
                                            <p:txEl>
                                              <p:pRg st="4" end="4"/>
                                            </p:txEl>
                                          </p:spTgt>
                                        </p:tgtEl>
                                      </p:cBhvr>
                                    </p:animEffect>
                                    <p:anim calcmode="lin" valueType="num">
                                      <p:cBhvr>
                                        <p:cTn id="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fade">
                                      <p:cBhvr>
                                        <p:cTn id="12" dur="1000"/>
                                        <p:tgtEl>
                                          <p:spTgt spid="10">
                                            <p:txEl>
                                              <p:pRg st="5" end="5"/>
                                            </p:txEl>
                                          </p:spTgt>
                                        </p:tgtEl>
                                      </p:cBhvr>
                                    </p:animEffect>
                                    <p:anim calcmode="lin" valueType="num">
                                      <p:cBhvr>
                                        <p:cTn id="1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animEffect transition="in" filter="fade">
                                      <p:cBhvr>
                                        <p:cTn id="19" dur="1000"/>
                                        <p:tgtEl>
                                          <p:spTgt spid="10">
                                            <p:txEl>
                                              <p:pRg st="7" end="7"/>
                                            </p:txEl>
                                          </p:spTgt>
                                        </p:tgtEl>
                                      </p:cBhvr>
                                    </p:animEffect>
                                    <p:anim calcmode="lin" valueType="num">
                                      <p:cBhvr>
                                        <p:cTn id="20"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xEl>
                                              <p:pRg st="8" end="8"/>
                                            </p:txEl>
                                          </p:spTgt>
                                        </p:tgtEl>
                                        <p:attrNameLst>
                                          <p:attrName>style.visibility</p:attrName>
                                        </p:attrNameLst>
                                      </p:cBhvr>
                                      <p:to>
                                        <p:strVal val="visible"/>
                                      </p:to>
                                    </p:set>
                                    <p:animEffect transition="in" filter="fade">
                                      <p:cBhvr>
                                        <p:cTn id="24" dur="1000"/>
                                        <p:tgtEl>
                                          <p:spTgt spid="10">
                                            <p:txEl>
                                              <p:pRg st="8" end="8"/>
                                            </p:txEl>
                                          </p:spTgt>
                                        </p:tgtEl>
                                      </p:cBhvr>
                                    </p:animEffect>
                                    <p:anim calcmode="lin" valueType="num">
                                      <p:cBhvr>
                                        <p:cTn id="25"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xEl>
                                              <p:pRg st="10" end="10"/>
                                            </p:txEl>
                                          </p:spTgt>
                                        </p:tgtEl>
                                        <p:attrNameLst>
                                          <p:attrName>style.visibility</p:attrName>
                                        </p:attrNameLst>
                                      </p:cBhvr>
                                      <p:to>
                                        <p:strVal val="visible"/>
                                      </p:to>
                                    </p:set>
                                    <p:animEffect transition="in" filter="fade">
                                      <p:cBhvr>
                                        <p:cTn id="31" dur="1000"/>
                                        <p:tgtEl>
                                          <p:spTgt spid="10">
                                            <p:txEl>
                                              <p:pRg st="10" end="10"/>
                                            </p:txEl>
                                          </p:spTgt>
                                        </p:tgtEl>
                                      </p:cBhvr>
                                    </p:animEffect>
                                    <p:anim calcmode="lin" valueType="num">
                                      <p:cBhvr>
                                        <p:cTn id="32"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Loans with Down Payment Assistance</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C8DAB9F5-B9E7-4D7D-882F-77C65F81CCD7}"/>
              </a:ext>
            </a:extLst>
          </p:cNvPr>
          <p:cNvGraphicFramePr>
            <a:graphicFrameLocks noGrp="1"/>
          </p:cNvGraphicFramePr>
          <p:nvPr>
            <p:extLst>
              <p:ext uri="{D42A27DB-BD31-4B8C-83A1-F6EECF244321}">
                <p14:modId xmlns:p14="http://schemas.microsoft.com/office/powerpoint/2010/main" val="1804266766"/>
              </p:ext>
            </p:extLst>
          </p:nvPr>
        </p:nvGraphicFramePr>
        <p:xfrm>
          <a:off x="121653" y="1151493"/>
          <a:ext cx="11948694" cy="5605387"/>
        </p:xfrm>
        <a:graphic>
          <a:graphicData uri="http://schemas.openxmlformats.org/drawingml/2006/table">
            <a:tbl>
              <a:tblPr firstRow="1" firstCol="1" bandRow="1"/>
              <a:tblGrid>
                <a:gridCol w="5974347">
                  <a:extLst>
                    <a:ext uri="{9D8B030D-6E8A-4147-A177-3AD203B41FA5}">
                      <a16:colId xmlns:a16="http://schemas.microsoft.com/office/drawing/2014/main" val="20000"/>
                    </a:ext>
                  </a:extLst>
                </a:gridCol>
                <a:gridCol w="5974347">
                  <a:extLst>
                    <a:ext uri="{9D8B030D-6E8A-4147-A177-3AD203B41FA5}">
                      <a16:colId xmlns:a16="http://schemas.microsoft.com/office/drawing/2014/main" val="20001"/>
                    </a:ext>
                  </a:extLst>
                </a:gridCol>
              </a:tblGrid>
              <a:tr h="15820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3000" b="1" dirty="0">
                          <a:latin typeface="Cambria" panose="02040503050406030204" pitchFamily="18" charset="0"/>
                        </a:rPr>
                        <a:t>Option 1: </a:t>
                      </a:r>
                    </a:p>
                    <a:p>
                      <a:pPr algn="ctr"/>
                      <a:r>
                        <a:rPr lang="en-US" sz="3000" b="1" dirty="0">
                          <a:latin typeface="Cambria" panose="02040503050406030204" pitchFamily="18" charset="0"/>
                        </a:rPr>
                        <a:t>Grant</a:t>
                      </a: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2B8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latin typeface="Cambria" panose="02040503050406030204" pitchFamily="18" charset="0"/>
                        </a:rPr>
                        <a:t>Option</a:t>
                      </a:r>
                      <a:r>
                        <a:rPr lang="en-US" sz="3000" b="1" baseline="0" dirty="0">
                          <a:latin typeface="Cambria" panose="02040503050406030204" pitchFamily="18" charset="0"/>
                        </a:rPr>
                        <a:t> 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baseline="0" dirty="0">
                          <a:latin typeface="Cambria" panose="02040503050406030204" pitchFamily="18" charset="0"/>
                        </a:rPr>
                        <a:t>3-year Deferred Forgivable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baseline="0" dirty="0">
                          <a:latin typeface="Cambria" panose="02040503050406030204" pitchFamily="18" charset="0"/>
                        </a:rPr>
                        <a:t>2</a:t>
                      </a:r>
                      <a:r>
                        <a:rPr lang="en-US" sz="3000" b="1" baseline="30000" dirty="0">
                          <a:latin typeface="Cambria" panose="02040503050406030204" pitchFamily="18" charset="0"/>
                        </a:rPr>
                        <a:t>nd</a:t>
                      </a:r>
                      <a:r>
                        <a:rPr lang="en-US" sz="3000" b="1" baseline="0" dirty="0">
                          <a:latin typeface="Cambria" panose="02040503050406030204" pitchFamily="18" charset="0"/>
                        </a:rPr>
                        <a:t> Lien</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600" b="1" dirty="0">
                        <a:solidFill>
                          <a:schemeClr val="bg1"/>
                        </a:solidFill>
                        <a:effectLst/>
                        <a:latin typeface="Cambria" panose="02040503050406030204" pitchFamily="18" charset="0"/>
                        <a:ea typeface="Calibri"/>
                        <a:cs typeface="Times New Roman"/>
                      </a:endParaRP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2B850"/>
                    </a:solidFill>
                  </a:tcPr>
                </a:tc>
                <a:extLst>
                  <a:ext uri="{0D108BD9-81ED-4DB2-BD59-A6C34878D82A}">
                    <a16:rowId xmlns:a16="http://schemas.microsoft.com/office/drawing/2014/main" val="10000"/>
                  </a:ext>
                </a:extLst>
              </a:tr>
              <a:tr h="39422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600" dirty="0">
                        <a:solidFill>
                          <a:srgbClr val="000000"/>
                        </a:solidFill>
                        <a:latin typeface="Cambria" panose="02040503050406030204" pitchFamily="18" charset="0"/>
                        <a:cs typeface="Calibri" panose="020F0502020204030204" pitchFamily="34" charset="0"/>
                      </a:endParaRP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ltLang="en-US" sz="2400" dirty="0">
                          <a:solidFill>
                            <a:srgbClr val="000000"/>
                          </a:solidFill>
                          <a:latin typeface="Cambria" panose="02040503050406030204" pitchFamily="18" charset="0"/>
                          <a:cs typeface="Calibri" panose="020F0502020204030204" pitchFamily="34" charset="0"/>
                        </a:rPr>
                        <a:t>FHA, VA, USDA only</a:t>
                      </a:r>
                    </a:p>
                    <a:p>
                      <a:pPr>
                        <a:lnSpc>
                          <a:spcPct val="100000"/>
                        </a:lnSpc>
                      </a:pPr>
                      <a:endParaRPr lang="en-US" sz="2400" dirty="0">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dirty="0">
                          <a:solidFill>
                            <a:srgbClr val="000000"/>
                          </a:solidFill>
                          <a:latin typeface="Cambria" panose="02040503050406030204" pitchFamily="18" charset="0"/>
                          <a:cs typeface="Calibri" panose="020F0502020204030204" pitchFamily="34" charset="0"/>
                        </a:rPr>
                        <a:t>True </a:t>
                      </a:r>
                      <a:r>
                        <a:rPr lang="en-US" altLang="en-US" sz="2400" b="1" u="sng" dirty="0">
                          <a:solidFill>
                            <a:srgbClr val="000000"/>
                          </a:solidFill>
                          <a:latin typeface="Cambria" panose="02040503050406030204" pitchFamily="18" charset="0"/>
                          <a:cs typeface="Calibri" panose="020F0502020204030204" pitchFamily="34" charset="0"/>
                        </a:rPr>
                        <a:t>gift</a:t>
                      </a:r>
                      <a:r>
                        <a:rPr lang="en-US" altLang="en-US" sz="2400" dirty="0">
                          <a:solidFill>
                            <a:srgbClr val="000000"/>
                          </a:solidFill>
                          <a:latin typeface="Cambria" panose="02040503050406030204" pitchFamily="18" charset="0"/>
                          <a:cs typeface="Calibri" panose="020F0502020204030204" pitchFamily="34" charset="0"/>
                        </a:rPr>
                        <a:t> that never needs to be repaid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2400" dirty="0">
                        <a:solidFill>
                          <a:srgbClr val="000000"/>
                        </a:solidFill>
                        <a:latin typeface="Cambria" panose="02040503050406030204" pitchFamily="18"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latin typeface="Cambria" panose="02040503050406030204" pitchFamily="18" charset="0"/>
                          <a:cs typeface="Calibri" panose="020F0502020204030204" pitchFamily="34" charset="0"/>
                        </a:rPr>
                        <a:t>2%, 3%</a:t>
                      </a:r>
                      <a:r>
                        <a:rPr lang="en-US" sz="2400" baseline="0" dirty="0">
                          <a:solidFill>
                            <a:srgbClr val="000000"/>
                          </a:solidFill>
                          <a:latin typeface="Cambria" panose="02040503050406030204" pitchFamily="18" charset="0"/>
                          <a:cs typeface="Calibri" panose="020F0502020204030204" pitchFamily="34" charset="0"/>
                        </a:rPr>
                        <a:t> , 4% or 5% DPA options</a:t>
                      </a:r>
                      <a:endParaRPr lang="en-US" sz="2400" dirty="0">
                        <a:latin typeface="Cambria" panose="02040503050406030204" pitchFamily="18" charset="0"/>
                      </a:endParaRPr>
                    </a:p>
                    <a:p>
                      <a:pPr marL="0" marR="0" algn="l">
                        <a:lnSpc>
                          <a:spcPct val="115000"/>
                        </a:lnSpc>
                        <a:spcBef>
                          <a:spcPts val="0"/>
                        </a:spcBef>
                        <a:spcAft>
                          <a:spcPts val="0"/>
                        </a:spcAft>
                      </a:pPr>
                      <a:endParaRPr lang="en-US" sz="600" dirty="0">
                        <a:effectLst/>
                        <a:latin typeface="Cambria" panose="02040503050406030204" pitchFamily="18" charset="0"/>
                        <a:ea typeface="Calibri"/>
                        <a:cs typeface="Times New Roman"/>
                      </a:endParaRP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600" dirty="0">
                        <a:solidFill>
                          <a:srgbClr val="000000"/>
                        </a:solidFill>
                        <a:latin typeface="Cambria" panose="02040503050406030204" pitchFamily="18" charset="0"/>
                        <a:cs typeface="Calibri" panose="020F0502020204030204" pitchFamily="34" charset="0"/>
                      </a:endParaRP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altLang="en-US" sz="2400" dirty="0">
                          <a:solidFill>
                            <a:srgbClr val="000000"/>
                          </a:solidFill>
                          <a:latin typeface="Cambria" panose="02040503050406030204" pitchFamily="18" charset="0"/>
                          <a:cs typeface="Calibri" panose="020F0502020204030204" pitchFamily="34" charset="0"/>
                        </a:rPr>
                        <a:t>FHA, USDA, VA or HFA Conventional Loan (HFA Preferred or HFA Advantage)</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altLang="en-US" sz="2400" baseline="0" dirty="0">
                          <a:solidFill>
                            <a:srgbClr val="000000"/>
                          </a:solidFill>
                          <a:latin typeface="Cambria" panose="02040503050406030204" pitchFamily="18" charset="0"/>
                          <a:cs typeface="Calibri" panose="020F0502020204030204" pitchFamily="34" charset="0"/>
                        </a:rPr>
                        <a:t>0% interest on 2</a:t>
                      </a:r>
                      <a:r>
                        <a:rPr lang="en-US" altLang="en-US" sz="2400" baseline="30000" dirty="0">
                          <a:solidFill>
                            <a:srgbClr val="000000"/>
                          </a:solidFill>
                          <a:latin typeface="Cambria" panose="02040503050406030204" pitchFamily="18" charset="0"/>
                          <a:cs typeface="Calibri" panose="020F0502020204030204" pitchFamily="34" charset="0"/>
                        </a:rPr>
                        <a:t>nd</a:t>
                      </a:r>
                      <a:r>
                        <a:rPr lang="en-US" altLang="en-US" sz="2400" baseline="0" dirty="0">
                          <a:solidFill>
                            <a:srgbClr val="000000"/>
                          </a:solidFill>
                          <a:latin typeface="Cambria" panose="02040503050406030204" pitchFamily="18" charset="0"/>
                          <a:cs typeface="Calibri" panose="020F0502020204030204" pitchFamily="34" charset="0"/>
                        </a:rPr>
                        <a:t> Lien</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altLang="en-US" sz="2400" baseline="0" dirty="0">
                          <a:solidFill>
                            <a:srgbClr val="000000"/>
                          </a:solidFill>
                          <a:latin typeface="Cambria" panose="02040503050406030204" pitchFamily="18" charset="0"/>
                          <a:cs typeface="Calibri" panose="020F0502020204030204" pitchFamily="34" charset="0"/>
                        </a:rPr>
                        <a:t>No monthly payments on 2</a:t>
                      </a:r>
                      <a:r>
                        <a:rPr lang="en-US" altLang="en-US" sz="2400" baseline="30000" dirty="0">
                          <a:solidFill>
                            <a:srgbClr val="000000"/>
                          </a:solidFill>
                          <a:latin typeface="Cambria" panose="02040503050406030204" pitchFamily="18" charset="0"/>
                          <a:cs typeface="Calibri" panose="020F0502020204030204" pitchFamily="34" charset="0"/>
                        </a:rPr>
                        <a:t>nd</a:t>
                      </a:r>
                      <a:r>
                        <a:rPr lang="en-US" altLang="en-US" sz="2400" baseline="0" dirty="0">
                          <a:solidFill>
                            <a:srgbClr val="000000"/>
                          </a:solidFill>
                          <a:latin typeface="Cambria" panose="02040503050406030204" pitchFamily="18" charset="0"/>
                          <a:cs typeface="Calibri" panose="020F0502020204030204" pitchFamily="34" charset="0"/>
                        </a:rPr>
                        <a:t> Lien- Fully forgiven 3 years from closing</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sz="2400" dirty="0">
                          <a:latin typeface="Cambria" panose="02040503050406030204" pitchFamily="18" charset="0"/>
                        </a:rPr>
                        <a:t>Lower</a:t>
                      </a:r>
                      <a:r>
                        <a:rPr lang="en-US" sz="2400" baseline="0" dirty="0">
                          <a:latin typeface="Cambria" panose="02040503050406030204" pitchFamily="18" charset="0"/>
                        </a:rPr>
                        <a:t> </a:t>
                      </a:r>
                      <a:r>
                        <a:rPr lang="en-US" sz="2400" dirty="0">
                          <a:latin typeface="Cambria" panose="02040503050406030204" pitchFamily="18" charset="0"/>
                        </a:rPr>
                        <a:t>interest</a:t>
                      </a:r>
                      <a:r>
                        <a:rPr lang="en-US" sz="2400" baseline="0" dirty="0">
                          <a:latin typeface="Cambria" panose="02040503050406030204" pitchFamily="18" charset="0"/>
                        </a:rPr>
                        <a:t> rates than grant </a:t>
                      </a:r>
                    </a:p>
                    <a:p>
                      <a:pPr marL="342900" indent="-342900">
                        <a:spcBef>
                          <a:spcPts val="1200"/>
                        </a:spcBef>
                        <a:spcAft>
                          <a:spcPts val="1200"/>
                        </a:spcAft>
                        <a:buFont typeface="Arial" panose="020B0604020202020204" pitchFamily="34" charset="0"/>
                        <a:buChar char="•"/>
                      </a:pPr>
                      <a:r>
                        <a:rPr lang="en-US" sz="2400" baseline="0" dirty="0">
                          <a:effectLst/>
                          <a:latin typeface="Cambria" panose="02040503050406030204" pitchFamily="18" charset="0"/>
                          <a:ea typeface="Calibri"/>
                          <a:cs typeface="Times New Roman"/>
                        </a:rPr>
                        <a:t>2%, 3%, 4%, or 5% DPA options</a:t>
                      </a:r>
                      <a:endParaRPr lang="en-US" sz="2400" dirty="0">
                        <a:effectLst/>
                        <a:latin typeface="Cambria" panose="02040503050406030204" pitchFamily="18" charset="0"/>
                        <a:ea typeface="Calibri"/>
                        <a:cs typeface="Times New Roman"/>
                      </a:endParaRP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6849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a:grpSpLocks/>
          </p:cNvGrpSpPr>
          <p:nvPr/>
        </p:nvGrpSpPr>
        <p:grpSpPr bwMode="auto">
          <a:xfrm>
            <a:off x="152399" y="886119"/>
            <a:ext cx="11706521" cy="5806911"/>
            <a:chOff x="198033" y="1196975"/>
            <a:chExt cx="7729942" cy="2294532"/>
          </a:xfrm>
        </p:grpSpPr>
        <p:grpSp>
          <p:nvGrpSpPr>
            <p:cNvPr id="10" name="Group 14"/>
            <p:cNvGrpSpPr>
              <a:grpSpLocks/>
            </p:cNvGrpSpPr>
            <p:nvPr/>
          </p:nvGrpSpPr>
          <p:grpSpPr bwMode="auto">
            <a:xfrm>
              <a:off x="685800" y="1196975"/>
              <a:ext cx="7189788" cy="2232025"/>
              <a:chOff x="1567356" y="601408"/>
              <a:chExt cx="7318489" cy="3292983"/>
            </a:xfrm>
          </p:grpSpPr>
          <p:sp>
            <p:nvSpPr>
              <p:cNvPr id="13" name="Pentagon 12"/>
              <p:cNvSpPr/>
              <p:nvPr/>
            </p:nvSpPr>
            <p:spPr>
              <a:xfrm rot="10800000">
                <a:off x="1566903" y="601408"/>
                <a:ext cx="7319526" cy="3293519"/>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txBody>
              <a:bodyPr/>
              <a:lstStyle/>
              <a:p>
                <a:endParaRPr lang="en-US"/>
              </a:p>
            </p:txBody>
          </p:sp>
          <p:sp>
            <p:nvSpPr>
              <p:cNvPr id="14" name="Pentagon 4"/>
              <p:cNvSpPr/>
              <p:nvPr/>
            </p:nvSpPr>
            <p:spPr>
              <a:xfrm rot="21600000">
                <a:off x="2389371" y="601408"/>
                <a:ext cx="6497059" cy="32935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52114" tIns="60960" rIns="113792" bIns="60960" spcCol="1270"/>
              <a:lstStyle/>
              <a:p>
                <a:pPr defTabSz="711200">
                  <a:lnSpc>
                    <a:spcPct val="90000"/>
                  </a:lnSpc>
                  <a:spcAft>
                    <a:spcPct val="35000"/>
                  </a:spcAft>
                  <a:defRPr/>
                </a:pPr>
                <a:endParaRPr lang="en-US" sz="1600" dirty="0">
                  <a:solidFill>
                    <a:sysClr val="windowText" lastClr="000000">
                      <a:hueOff val="0"/>
                      <a:satOff val="0"/>
                      <a:lumOff val="0"/>
                      <a:alphaOff val="0"/>
                    </a:sysClr>
                  </a:solidFill>
                  <a:latin typeface="Calibri"/>
                </a:endParaRPr>
              </a:p>
            </p:txBody>
          </p:sp>
        </p:grpSp>
        <p:sp>
          <p:nvSpPr>
            <p:cNvPr id="11" name="Content Placeholder 2"/>
            <p:cNvSpPr txBox="1">
              <a:spLocks/>
            </p:cNvSpPr>
            <p:nvPr/>
          </p:nvSpPr>
          <p:spPr bwMode="auto">
            <a:xfrm>
              <a:off x="2285958" y="1350741"/>
              <a:ext cx="5642017" cy="214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eaLnBrk="1" hangingPunct="1">
                <a:lnSpc>
                  <a:spcPct val="150000"/>
                </a:lnSpc>
                <a:spcAft>
                  <a:spcPts val="600"/>
                </a:spcAft>
                <a:buFontTx/>
                <a:buNone/>
                <a:defRPr/>
              </a:pPr>
              <a:r>
                <a:rPr lang="en-US" altLang="en-US" sz="3000" b="1" dirty="0">
                  <a:solidFill>
                    <a:srgbClr val="000000"/>
                  </a:solidFill>
                  <a:latin typeface="Cambria" panose="02040503050406030204" pitchFamily="18" charset="0"/>
                  <a:ea typeface="Calibri" pitchFamily="34" charset="0"/>
                  <a:cs typeface="Calibri" pitchFamily="34" charset="0"/>
                </a:rPr>
                <a:t>Mortgage Credit Certificate (MCC)  </a:t>
              </a:r>
            </a:p>
            <a:p>
              <a:pPr marL="285750" indent="-285750" eaLnBrk="1" hangingPunct="1">
                <a:spcBef>
                  <a:spcPts val="0"/>
                </a:spcBef>
                <a:defRPr/>
              </a:pPr>
              <a:r>
                <a:rPr lang="en-US" altLang="en-US" sz="3000" dirty="0">
                  <a:solidFill>
                    <a:srgbClr val="000000"/>
                  </a:solidFill>
                  <a:latin typeface="Cambria" panose="02040503050406030204" pitchFamily="18" charset="0"/>
                  <a:ea typeface="Calibri" pitchFamily="34" charset="0"/>
                  <a:cs typeface="Calibri" pitchFamily="34" charset="0"/>
                </a:rPr>
                <a:t>First-time buyers only </a:t>
              </a:r>
            </a:p>
            <a:p>
              <a:pPr eaLnBrk="1" hangingPunct="1">
                <a:spcBef>
                  <a:spcPts val="0"/>
                </a:spcBef>
                <a:spcAft>
                  <a:spcPts val="600"/>
                </a:spcAft>
                <a:buFontTx/>
                <a:buNone/>
                <a:defRPr/>
              </a:pPr>
              <a:r>
                <a:rPr lang="en-US" altLang="en-US" sz="3000" i="1" dirty="0">
                  <a:solidFill>
                    <a:srgbClr val="000000"/>
                  </a:solidFill>
                  <a:latin typeface="Cambria" panose="02040503050406030204" pitchFamily="18" charset="0"/>
                  <a:ea typeface="Calibri" pitchFamily="34" charset="0"/>
                  <a:cs typeface="Calibri" pitchFamily="34" charset="0"/>
                </a:rPr>
                <a:t>  (Waived for Qualified Veterans and Targeted Areas)</a:t>
              </a:r>
              <a:endParaRPr lang="en-US" altLang="en-US" sz="3000" dirty="0">
                <a:solidFill>
                  <a:srgbClr val="000000"/>
                </a:solidFill>
                <a:latin typeface="Cambria" panose="02040503050406030204" pitchFamily="18" charset="0"/>
                <a:ea typeface="Calibri" pitchFamily="34" charset="0"/>
                <a:cs typeface="Calibri" pitchFamily="34" charset="0"/>
              </a:endParaRPr>
            </a:p>
            <a:p>
              <a:pPr marL="285750" indent="-285750" eaLnBrk="1" hangingPunct="1">
                <a:spcAft>
                  <a:spcPts val="600"/>
                </a:spcAft>
                <a:defRPr/>
              </a:pPr>
              <a:r>
                <a:rPr lang="en-US" altLang="en-US" sz="3000" dirty="0">
                  <a:solidFill>
                    <a:srgbClr val="000000"/>
                  </a:solidFill>
                  <a:latin typeface="Cambria" panose="02040503050406030204" pitchFamily="18" charset="0"/>
                  <a:ea typeface="Calibri" pitchFamily="34" charset="0"/>
                  <a:cs typeface="Calibri" pitchFamily="34" charset="0"/>
                </a:rPr>
                <a:t>Annual tax credit </a:t>
              </a:r>
            </a:p>
            <a:p>
              <a:pPr marL="285750" indent="-285750" eaLnBrk="1" hangingPunct="1">
                <a:spcAft>
                  <a:spcPts val="600"/>
                </a:spcAft>
                <a:defRPr/>
              </a:pPr>
              <a:r>
                <a:rPr lang="en-US" altLang="en-US" sz="3000" dirty="0">
                  <a:solidFill>
                    <a:srgbClr val="000000"/>
                  </a:solidFill>
                  <a:latin typeface="Cambria" panose="02040503050406030204" pitchFamily="18" charset="0"/>
                  <a:ea typeface="Calibri" pitchFamily="34" charset="0"/>
                  <a:cs typeface="Calibri" pitchFamily="34" charset="0"/>
                </a:rPr>
                <a:t>Must occupy the home as principal residence</a:t>
              </a:r>
            </a:p>
            <a:p>
              <a:pPr marL="285750" indent="-285750" eaLnBrk="1" hangingPunct="1">
                <a:spcAft>
                  <a:spcPts val="600"/>
                </a:spcAft>
                <a:defRPr/>
              </a:pPr>
              <a:r>
                <a:rPr lang="en-US" altLang="en-US" sz="3000" dirty="0">
                  <a:solidFill>
                    <a:srgbClr val="000000"/>
                  </a:solidFill>
                  <a:latin typeface="Cambria" panose="02040503050406030204" pitchFamily="18" charset="0"/>
                  <a:ea typeface="Calibri" pitchFamily="34" charset="0"/>
                  <a:cs typeface="Calibri" pitchFamily="34" charset="0"/>
                </a:rPr>
                <a:t>Debt-to-income ratio reduced so buying power increased</a:t>
              </a:r>
            </a:p>
            <a:p>
              <a:pPr marL="285750" indent="-285750" eaLnBrk="1" hangingPunct="1">
                <a:spcAft>
                  <a:spcPts val="600"/>
                </a:spcAft>
                <a:defRPr/>
              </a:pPr>
              <a:r>
                <a:rPr lang="en-US" altLang="en-US" sz="3000" dirty="0">
                  <a:solidFill>
                    <a:srgbClr val="000000"/>
                  </a:solidFill>
                  <a:latin typeface="Cambria" panose="02040503050406030204" pitchFamily="18" charset="0"/>
                </a:rPr>
                <a:t>FREE for Texas Heroes using our DPA program</a:t>
              </a:r>
            </a:p>
          </p:txBody>
        </p:sp>
        <p:sp>
          <p:nvSpPr>
            <p:cNvPr id="12" name="Oval 11"/>
            <p:cNvSpPr/>
            <p:nvPr/>
          </p:nvSpPr>
          <p:spPr>
            <a:xfrm>
              <a:off x="198033" y="2038304"/>
              <a:ext cx="1411555" cy="828133"/>
            </a:xfrm>
            <a:prstGeom prst="ellipse">
              <a:avLst/>
            </a:prstGeom>
            <a:blipFill>
              <a:blip r:embed="rId3" cstate="print">
                <a:duotone>
                  <a:srgbClr val="9BBB59">
                    <a:hueOff val="0"/>
                    <a:satOff val="0"/>
                    <a:lumOff val="0"/>
                    <a:alphaOff val="0"/>
                    <a:shade val="20000"/>
                    <a:satMod val="200000"/>
                  </a:srgbClr>
                  <a:srgbClr val="9BBB59">
                    <a:hueOff val="0"/>
                    <a:satOff val="0"/>
                    <a:lumOff val="0"/>
                    <a:alphaOff val="0"/>
                    <a:tint val="12000"/>
                    <a:satMod val="190000"/>
                  </a:srgbClr>
                </a:duotone>
                <a:extLst>
                  <a:ext uri="{28A0092B-C50C-407E-A947-70E740481C1C}">
                    <a14:useLocalDpi xmlns:a14="http://schemas.microsoft.com/office/drawing/2010/main" val="0"/>
                  </a:ext>
                </a:extLst>
              </a:blip>
              <a:srcRect/>
              <a:stretch>
                <a:fillRect t="-20000" b="-20000"/>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a:p>
          </p:txBody>
        </p:sp>
      </p:grpSp>
    </p:spTree>
    <p:extLst>
      <p:ext uri="{BB962C8B-B14F-4D97-AF65-F5344CB8AC3E}">
        <p14:creationId xmlns:p14="http://schemas.microsoft.com/office/powerpoint/2010/main" val="292352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bwMode="auto">
          <a:xfrm>
            <a:off x="878982" y="789355"/>
            <a:ext cx="9684515" cy="47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Equal to </a:t>
            </a:r>
            <a:r>
              <a:rPr kumimoji="0" lang="en-US" altLang="en-US" sz="28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15% </a:t>
            </a:r>
            <a:r>
              <a:rPr kumimoji="0" lang="en-US" altLang="en-US" sz="2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of the mortgage interest paid every year.</a:t>
            </a:r>
          </a:p>
        </p:txBody>
      </p:sp>
      <p:sp>
        <p:nvSpPr>
          <p:cNvPr id="17" name="Rectangle 16"/>
          <p:cNvSpPr/>
          <p:nvPr/>
        </p:nvSpPr>
        <p:spPr>
          <a:xfrm>
            <a:off x="2033522" y="3346404"/>
            <a:ext cx="7954540" cy="12464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Cambria" panose="02040503050406030204" pitchFamily="18" charset="0"/>
                <a:ea typeface="+mn-ea"/>
                <a:cs typeface="+mn-cs"/>
              </a:rPr>
              <a:t>15%=$3,660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Cambria" panose="02040503050406030204" pitchFamily="18" charset="0"/>
                <a:ea typeface="+mn-ea"/>
                <a:cs typeface="+mn-cs"/>
              </a:rPr>
              <a:t>No $2,000 max on credit earned!</a:t>
            </a:r>
          </a:p>
        </p:txBody>
      </p:sp>
      <p:graphicFrame>
        <p:nvGraphicFramePr>
          <p:cNvPr id="10" name="Table 9"/>
          <p:cNvGraphicFramePr>
            <a:graphicFrameLocks noGrp="1"/>
          </p:cNvGraphicFramePr>
          <p:nvPr/>
        </p:nvGraphicFramePr>
        <p:xfrm>
          <a:off x="1740216" y="1328783"/>
          <a:ext cx="8500138" cy="2081387"/>
        </p:xfrm>
        <a:graphic>
          <a:graphicData uri="http://schemas.openxmlformats.org/drawingml/2006/table">
            <a:tbl>
              <a:tblPr firstRow="1" bandRow="1"/>
              <a:tblGrid>
                <a:gridCol w="8500138">
                  <a:extLst>
                    <a:ext uri="{9D8B030D-6E8A-4147-A177-3AD203B41FA5}">
                      <a16:colId xmlns:a16="http://schemas.microsoft.com/office/drawing/2014/main" val="20000"/>
                    </a:ext>
                  </a:extLst>
                </a:gridCol>
              </a:tblGrid>
              <a:tr h="45671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400" dirty="0">
                          <a:latin typeface="Calibri" panose="020F0502020204030204" pitchFamily="34" charset="0"/>
                          <a:cs typeface="Calibri" panose="020F0502020204030204" pitchFamily="34" charset="0"/>
                        </a:rPr>
                        <a:t>Credit</a:t>
                      </a:r>
                      <a:r>
                        <a:rPr lang="en-US" sz="2400" baseline="0" dirty="0">
                          <a:latin typeface="Calibri" panose="020F0502020204030204" pitchFamily="34" charset="0"/>
                          <a:cs typeface="Calibri" panose="020F0502020204030204" pitchFamily="34" charset="0"/>
                        </a:rPr>
                        <a:t> Example</a:t>
                      </a:r>
                      <a:endParaRPr lang="en-US" sz="2400" dirty="0">
                        <a:latin typeface="Calibri" panose="020F0502020204030204" pitchFamily="34" charset="0"/>
                        <a:cs typeface="Calibri" panose="020F0502020204030204" pitchFamily="34" charset="0"/>
                      </a:endParaRPr>
                    </a:p>
                  </a:txBody>
                  <a:tcPr marL="91205" marR="91205" marT="34313" marB="3431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4501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a:latin typeface="Calibri" panose="020F0502020204030204" pitchFamily="34" charset="0"/>
                          <a:cs typeface="Calibri" panose="020F0502020204030204" pitchFamily="34" charset="0"/>
                        </a:rPr>
                        <a:t>Loan Amount                                                                               $320,000</a:t>
                      </a:r>
                    </a:p>
                  </a:txBody>
                  <a:tcPr marL="91205" marR="91205" marT="34313" marB="34313"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10001"/>
                  </a:ext>
                </a:extLst>
              </a:tr>
              <a:tr h="5459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a:latin typeface="Calibri" panose="020F0502020204030204" pitchFamily="34" charset="0"/>
                          <a:cs typeface="Calibri" panose="020F0502020204030204" pitchFamily="34" charset="0"/>
                        </a:rPr>
                        <a:t>Interest</a:t>
                      </a:r>
                      <a:r>
                        <a:rPr lang="en-US" sz="2400" baseline="0" dirty="0">
                          <a:latin typeface="Calibri" panose="020F0502020204030204" pitchFamily="34" charset="0"/>
                          <a:cs typeface="Calibri" panose="020F0502020204030204" pitchFamily="34" charset="0"/>
                        </a:rPr>
                        <a:t> Rate                                                                             x      7.625%</a:t>
                      </a:r>
                      <a:endParaRPr lang="en-US" sz="2400" dirty="0">
                        <a:latin typeface="Calibri" panose="020F0502020204030204" pitchFamily="34" charset="0"/>
                        <a:cs typeface="Calibri" panose="020F0502020204030204" pitchFamily="34" charset="0"/>
                      </a:endParaRPr>
                    </a:p>
                  </a:txBody>
                  <a:tcPr marL="91205" marR="91205" marT="34313" marB="34313"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10002"/>
                  </a:ext>
                </a:extLst>
              </a:tr>
              <a:tr h="628564">
                <a:tc>
                  <a:txBody>
                    <a:bodyPr/>
                    <a:lstStyle/>
                    <a:p>
                      <a:r>
                        <a:rPr lang="en-US" sz="2400" b="1" dirty="0">
                          <a:latin typeface="Calibri" panose="020F0502020204030204" pitchFamily="34" charset="0"/>
                          <a:cs typeface="Calibri" panose="020F0502020204030204" pitchFamily="34" charset="0"/>
                        </a:rPr>
                        <a:t>Interest</a:t>
                      </a:r>
                      <a:r>
                        <a:rPr lang="en-US" sz="2400" b="1" baseline="0" dirty="0">
                          <a:latin typeface="Calibri" panose="020F0502020204030204" pitchFamily="34" charset="0"/>
                          <a:cs typeface="Calibri" panose="020F0502020204030204" pitchFamily="34" charset="0"/>
                        </a:rPr>
                        <a:t> Paid in 1</a:t>
                      </a:r>
                      <a:r>
                        <a:rPr lang="en-US" sz="2400" b="1" baseline="30000" dirty="0">
                          <a:latin typeface="Calibri" panose="020F0502020204030204" pitchFamily="34" charset="0"/>
                          <a:cs typeface="Calibri" panose="020F0502020204030204" pitchFamily="34" charset="0"/>
                        </a:rPr>
                        <a:t>st</a:t>
                      </a:r>
                      <a:r>
                        <a:rPr lang="en-US" sz="2400" b="1" baseline="0" dirty="0">
                          <a:latin typeface="Calibri" panose="020F0502020204030204" pitchFamily="34" charset="0"/>
                          <a:cs typeface="Calibri" panose="020F0502020204030204" pitchFamily="34" charset="0"/>
                        </a:rPr>
                        <a:t> Full Year                                                       $24,400</a:t>
                      </a:r>
                      <a:endParaRPr lang="en-US" sz="2400" b="1" dirty="0">
                        <a:latin typeface="Calibri" panose="020F0502020204030204" pitchFamily="34" charset="0"/>
                        <a:cs typeface="Calibri" panose="020F0502020204030204" pitchFamily="34" charset="0"/>
                      </a:endParaRPr>
                    </a:p>
                  </a:txBody>
                  <a:tcPr marL="91205" marR="91205" marT="34313" marB="34313" anchor="b">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DC294"/>
                    </a:solidFill>
                  </a:tcPr>
                </a:tc>
                <a:extLst>
                  <a:ext uri="{0D108BD9-81ED-4DB2-BD59-A6C34878D82A}">
                    <a16:rowId xmlns:a16="http://schemas.microsoft.com/office/drawing/2014/main" val="4060800114"/>
                  </a:ext>
                </a:extLst>
              </a:tr>
            </a:tbl>
          </a:graphicData>
        </a:graphic>
      </p:graphicFrame>
      <p:sp>
        <p:nvSpPr>
          <p:cNvPr id="2" name="TextBox 1">
            <a:extLst>
              <a:ext uri="{FF2B5EF4-FFF2-40B4-BE49-F238E27FC236}">
                <a16:creationId xmlns:a16="http://schemas.microsoft.com/office/drawing/2014/main" id="{79449BFC-8965-DEDD-C43A-A374243486D7}"/>
              </a:ext>
            </a:extLst>
          </p:cNvPr>
          <p:cNvSpPr txBox="1"/>
          <p:nvPr/>
        </p:nvSpPr>
        <p:spPr>
          <a:xfrm>
            <a:off x="2033522" y="4474266"/>
            <a:ext cx="8757275" cy="2251065"/>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1" i="1" u="none" strike="noStrike" kern="1200" cap="none" spc="0" normalizeH="0" baseline="0" noProof="0" dirty="0">
                <a:ln>
                  <a:noFill/>
                </a:ln>
                <a:solidFill>
                  <a:srgbClr val="548235"/>
                </a:solidFill>
                <a:effectLst/>
                <a:uLnTx/>
                <a:uFillTx/>
                <a:latin typeface="Calibri" panose="020F0502020204030204"/>
                <a:ea typeface="+mn-ea"/>
                <a:cs typeface="+mn-cs"/>
              </a:rPr>
              <a:t>Effectively</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lowers their interest rate to </a:t>
            </a:r>
            <a:r>
              <a:rPr kumimoji="0" lang="en-US" sz="2400" b="1"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6.481%</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Lender may also add the </a:t>
            </a:r>
            <a:r>
              <a:rPr kumimoji="0" lang="en-US" sz="2400" b="1"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$3,660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as income on loan applications!!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That’s up to </a:t>
            </a:r>
            <a:r>
              <a:rPr kumimoji="0" lang="en-US" sz="2400" b="1" i="1" u="none" strike="noStrike" kern="1200" cap="none" spc="0" normalizeH="0" baseline="0" noProof="0" dirty="0">
                <a:ln>
                  <a:noFill/>
                </a:ln>
                <a:solidFill>
                  <a:srgbClr val="548235"/>
                </a:solidFill>
                <a:effectLst/>
                <a:uLnTx/>
                <a:uFillTx/>
                <a:latin typeface="Calibri" panose="020F0502020204030204"/>
                <a:ea typeface="+mn-ea"/>
                <a:cs typeface="+mn-cs"/>
              </a:rPr>
              <a:t>$305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 month in additional income!!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That’s also </a:t>
            </a:r>
            <a:r>
              <a:rPr kumimoji="0" lang="en-US" sz="2400" b="1" i="1" u="none" strike="noStrike" kern="1200" cap="none" spc="0" normalizeH="0" baseline="0" noProof="0" dirty="0">
                <a:ln>
                  <a:noFill/>
                </a:ln>
                <a:solidFill>
                  <a:srgbClr val="548235"/>
                </a:solidFill>
                <a:effectLst/>
                <a:uLnTx/>
                <a:uFillTx/>
                <a:latin typeface="Calibri"/>
                <a:ea typeface="+mn-ea"/>
                <a:cs typeface="+mn-cs"/>
              </a:rPr>
              <a:t>$74,305 </a:t>
            </a:r>
            <a:r>
              <a:rPr kumimoji="0" lang="en-US" sz="2400" b="1" i="0" u="none" strike="noStrike" kern="1200" cap="none" spc="0" normalizeH="0" baseline="0" noProof="0" dirty="0">
                <a:ln>
                  <a:noFill/>
                </a:ln>
                <a:solidFill>
                  <a:prstClr val="black"/>
                </a:solidFill>
                <a:effectLst/>
                <a:uLnTx/>
                <a:uFillTx/>
                <a:latin typeface="Calibri"/>
                <a:ea typeface="+mn-ea"/>
                <a:cs typeface="+mn-cs"/>
              </a:rPr>
              <a:t>credited back over 30 years!!</a:t>
            </a:r>
          </a:p>
        </p:txBody>
      </p:sp>
      <p:sp>
        <p:nvSpPr>
          <p:cNvPr id="8" name="Title 1">
            <a:extLst>
              <a:ext uri="{FF2B5EF4-FFF2-40B4-BE49-F238E27FC236}">
                <a16:creationId xmlns:a16="http://schemas.microsoft.com/office/drawing/2014/main" id="{7EE9FCB2-4CEC-F9B8-D91C-733933A2E3C2}"/>
              </a:ext>
            </a:extLst>
          </p:cNvPr>
          <p:cNvSpPr txBox="1">
            <a:spLocks/>
          </p:cNvSpPr>
          <p:nvPr/>
        </p:nvSpPr>
        <p:spPr>
          <a:xfrm>
            <a:off x="774700" y="15016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alt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j-cs"/>
              </a:rPr>
              <a:t>Mortgage Interest Tax Credits</a:t>
            </a:r>
          </a:p>
        </p:txBody>
      </p:sp>
      <p:cxnSp>
        <p:nvCxnSpPr>
          <p:cNvPr id="11" name="Straight Connector 10">
            <a:extLst>
              <a:ext uri="{FF2B5EF4-FFF2-40B4-BE49-F238E27FC236}">
                <a16:creationId xmlns:a16="http://schemas.microsoft.com/office/drawing/2014/main" id="{E6C6A507-535E-E94E-FC91-E8EB5CD050F9}"/>
              </a:ext>
            </a:extLst>
          </p:cNvPr>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90894395"/>
      </p:ext>
    </p:extLst>
  </p:cSld>
  <p:clrMapOvr>
    <a:masterClrMapping/>
  </p:clrMapOvr>
  <mc:AlternateContent xmlns:mc="http://schemas.openxmlformats.org/markup-compatibility/2006" xmlns:p14="http://schemas.microsoft.com/office/powerpoint/2010/main">
    <mc:Choice Requires="p14">
      <p:transition spd="slow" p14:dur="2000" advTm="80000"/>
    </mc:Choice>
    <mc:Fallback xmlns="">
      <p:transition spd="slow" advTm="8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84462" y="1065229"/>
            <a:ext cx="11045159" cy="5476973"/>
            <a:chOff x="1219976" y="683131"/>
            <a:chExt cx="8228841" cy="3203060"/>
          </a:xfrm>
        </p:grpSpPr>
        <p:sp>
          <p:nvSpPr>
            <p:cNvPr id="16" name="Pentagon 15"/>
            <p:cNvSpPr/>
            <p:nvPr/>
          </p:nvSpPr>
          <p:spPr>
            <a:xfrm rot="10800000">
              <a:off x="1219976" y="683131"/>
              <a:ext cx="8228841" cy="3203060"/>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txBody>
            <a:bodyPr/>
            <a:lstStyle/>
            <a:p>
              <a:endParaRPr lang="en-US"/>
            </a:p>
          </p:txBody>
        </p:sp>
        <p:sp>
          <p:nvSpPr>
            <p:cNvPr id="17" name="Pentagon 4"/>
            <p:cNvSpPr/>
            <p:nvPr/>
          </p:nvSpPr>
          <p:spPr>
            <a:xfrm rot="21600000">
              <a:off x="2020741" y="683131"/>
              <a:ext cx="7428076" cy="32030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39450" tIns="60960" rIns="113792" bIns="60960" numCol="1" spcCol="1270" anchor="t" anchorCtr="0">
              <a:noAutofit/>
            </a:bodyPr>
            <a:lstStyle/>
            <a:p>
              <a:pPr lvl="0" algn="l" defTabSz="711200" rtl="0">
                <a:lnSpc>
                  <a:spcPct val="90000"/>
                </a:lnSpc>
                <a:spcBef>
                  <a:spcPct val="0"/>
                </a:spcBef>
                <a:spcAft>
                  <a:spcPct val="35000"/>
                </a:spcAft>
              </a:pPr>
              <a:endParaRPr lang="en-US" sz="1600" b="1" kern="1200" dirty="0">
                <a:solidFill>
                  <a:sysClr val="windowText" lastClr="000000">
                    <a:hueOff val="0"/>
                    <a:satOff val="0"/>
                    <a:lumOff val="0"/>
                    <a:alphaOff val="0"/>
                  </a:sysClr>
                </a:solidFill>
                <a:latin typeface="Calibri"/>
                <a:ea typeface="+mn-ea"/>
                <a:cs typeface="+mn-cs"/>
              </a:endParaRPr>
            </a:p>
            <a:p>
              <a:pPr lvl="0" algn="l" defTabSz="711200" rtl="0">
                <a:lnSpc>
                  <a:spcPct val="100000"/>
                </a:lnSpc>
                <a:spcBef>
                  <a:spcPct val="0"/>
                </a:spcBef>
              </a:pPr>
              <a:endParaRPr lang="en-US" sz="3000" b="1" kern="1200" dirty="0">
                <a:solidFill>
                  <a:sysClr val="windowText" lastClr="000000">
                    <a:hueOff val="0"/>
                    <a:satOff val="0"/>
                    <a:lumOff val="0"/>
                    <a:alphaOff val="0"/>
                  </a:sysClr>
                </a:solidFill>
                <a:latin typeface="Cambria" panose="02040503050406030204" pitchFamily="18" charset="0"/>
                <a:ea typeface="+mn-ea"/>
                <a:cs typeface="+mn-cs"/>
              </a:endParaRPr>
            </a:p>
            <a:p>
              <a:pPr lvl="0" algn="l" defTabSz="711200" rtl="0">
                <a:lnSpc>
                  <a:spcPct val="100000"/>
                </a:lnSpc>
                <a:spcBef>
                  <a:spcPct val="0"/>
                </a:spcBef>
              </a:pPr>
              <a:r>
                <a:rPr lang="en-US" sz="3000" b="1" kern="1200" dirty="0">
                  <a:solidFill>
                    <a:sysClr val="windowText" lastClr="000000">
                      <a:hueOff val="0"/>
                      <a:satOff val="0"/>
                      <a:lumOff val="0"/>
                      <a:alphaOff val="0"/>
                    </a:sysClr>
                  </a:solidFill>
                  <a:latin typeface="Cambria" panose="02040503050406030204" pitchFamily="18" charset="0"/>
                  <a:ea typeface="+mn-ea"/>
                  <a:cs typeface="+mn-cs"/>
                </a:rPr>
                <a:t>What’s the difference between a tax credit </a:t>
              </a:r>
            </a:p>
            <a:p>
              <a:pPr lvl="0" algn="l" defTabSz="711200" rtl="0">
                <a:lnSpc>
                  <a:spcPct val="100000"/>
                </a:lnSpc>
                <a:spcBef>
                  <a:spcPct val="0"/>
                </a:spcBef>
              </a:pPr>
              <a:r>
                <a:rPr lang="en-US" sz="3000" b="1" kern="1200" dirty="0">
                  <a:solidFill>
                    <a:sysClr val="windowText" lastClr="000000">
                      <a:hueOff val="0"/>
                      <a:satOff val="0"/>
                      <a:lumOff val="0"/>
                      <a:alphaOff val="0"/>
                    </a:sysClr>
                  </a:solidFill>
                  <a:latin typeface="Cambria" panose="02040503050406030204" pitchFamily="18" charset="0"/>
                  <a:ea typeface="+mn-ea"/>
                  <a:cs typeface="+mn-cs"/>
                </a:rPr>
                <a:t>and a tax deduction?</a:t>
              </a:r>
            </a:p>
            <a:p>
              <a:pPr lvl="0" algn="l" defTabSz="711200" rtl="0">
                <a:lnSpc>
                  <a:spcPct val="100000"/>
                </a:lnSpc>
                <a:spcBef>
                  <a:spcPct val="0"/>
                </a:spcBef>
              </a:pPr>
              <a:endParaRPr lang="en-US" sz="3000" b="1" kern="1200" dirty="0">
                <a:solidFill>
                  <a:sysClr val="windowText" lastClr="000000">
                    <a:hueOff val="0"/>
                    <a:satOff val="0"/>
                    <a:lumOff val="0"/>
                    <a:alphaOff val="0"/>
                  </a:sysClr>
                </a:solidFill>
                <a:latin typeface="Cambria" panose="02040503050406030204" pitchFamily="18" charset="0"/>
                <a:ea typeface="+mn-ea"/>
                <a:cs typeface="+mn-cs"/>
              </a:endParaRPr>
            </a:p>
            <a:p>
              <a:pPr lvl="0" algn="l" defTabSz="711200" rtl="0">
                <a:lnSpc>
                  <a:spcPct val="100000"/>
                </a:lnSpc>
                <a:spcBef>
                  <a:spcPct val="0"/>
                </a:spcBef>
                <a:spcAft>
                  <a:spcPct val="35000"/>
                </a:spcAft>
              </a:pPr>
              <a:endParaRPr lang="en-US" sz="600" kern="1200" dirty="0">
                <a:solidFill>
                  <a:sysClr val="windowText" lastClr="000000">
                    <a:hueOff val="0"/>
                    <a:satOff val="0"/>
                    <a:lumOff val="0"/>
                    <a:alphaOff val="0"/>
                  </a:sysClr>
                </a:solidFill>
                <a:latin typeface="Cambria" panose="02040503050406030204" pitchFamily="18" charset="0"/>
                <a:ea typeface="+mn-ea"/>
                <a:cs typeface="+mn-cs"/>
              </a:endParaRPr>
            </a:p>
            <a:p>
              <a:pPr marL="0" marR="0" lvl="1" indent="0" algn="l" defTabSz="914400" rtl="0" eaLnBrk="1" fontAlgn="auto" latinLnBrk="0" hangingPunct="1">
                <a:lnSpc>
                  <a:spcPct val="100000"/>
                </a:lnSpc>
                <a:spcBef>
                  <a:spcPct val="0"/>
                </a:spcBef>
                <a:spcAft>
                  <a:spcPts val="0"/>
                </a:spcAft>
                <a:buClrTx/>
                <a:buSzTx/>
                <a:buFontTx/>
                <a:buChar char="••"/>
                <a:tabLst/>
                <a:defRPr/>
              </a:pPr>
              <a:r>
                <a:rPr lang="en-US" sz="3000" kern="1200" dirty="0">
                  <a:solidFill>
                    <a:sysClr val="windowText" lastClr="000000">
                      <a:hueOff val="0"/>
                      <a:satOff val="0"/>
                      <a:lumOff val="0"/>
                      <a:alphaOff val="0"/>
                    </a:sysClr>
                  </a:solidFill>
                  <a:latin typeface="Cambria" panose="02040503050406030204" pitchFamily="18" charset="0"/>
                  <a:ea typeface="+mn-ea"/>
                  <a:cs typeface="+mn-cs"/>
                </a:rPr>
                <a:t>     Tax Credits = Reduction of tax liability </a:t>
              </a:r>
            </a:p>
            <a:p>
              <a:pPr marL="0" marR="0" lvl="1" indent="0" algn="l" defTabSz="914400" rtl="0" eaLnBrk="1" fontAlgn="auto" latinLnBrk="0" hangingPunct="1">
                <a:lnSpc>
                  <a:spcPct val="100000"/>
                </a:lnSpc>
                <a:spcBef>
                  <a:spcPct val="0"/>
                </a:spcBef>
                <a:spcAft>
                  <a:spcPts val="0"/>
                </a:spcAft>
                <a:buClrTx/>
                <a:buSzTx/>
                <a:tabLst/>
                <a:defRPr/>
              </a:pPr>
              <a:r>
                <a:rPr lang="en-US" sz="3000" dirty="0">
                  <a:solidFill>
                    <a:sysClr val="windowText" lastClr="000000">
                      <a:hueOff val="0"/>
                      <a:satOff val="0"/>
                      <a:lumOff val="0"/>
                      <a:alphaOff val="0"/>
                    </a:sysClr>
                  </a:solidFill>
                  <a:latin typeface="Cambria" panose="02040503050406030204" pitchFamily="18" charset="0"/>
                </a:rPr>
                <a:t>			</a:t>
              </a:r>
              <a:r>
                <a:rPr lang="en-US" sz="3000" kern="1200" dirty="0">
                  <a:solidFill>
                    <a:sysClr val="windowText" lastClr="000000">
                      <a:hueOff val="0"/>
                      <a:satOff val="0"/>
                      <a:lumOff val="0"/>
                      <a:alphaOff val="0"/>
                    </a:sysClr>
                  </a:solidFill>
                  <a:latin typeface="Cambria" panose="02040503050406030204" pitchFamily="18" charset="0"/>
                  <a:ea typeface="+mn-ea"/>
                  <a:cs typeface="+mn-cs"/>
                </a:rPr>
                <a:t>or taxes owed</a:t>
              </a:r>
            </a:p>
            <a:p>
              <a:pPr marL="0" marR="0" lvl="1" indent="0" algn="l" defTabSz="914400" rtl="0" eaLnBrk="1" fontAlgn="auto" latinLnBrk="0" hangingPunct="1">
                <a:lnSpc>
                  <a:spcPct val="100000"/>
                </a:lnSpc>
                <a:spcBef>
                  <a:spcPct val="0"/>
                </a:spcBef>
                <a:spcAft>
                  <a:spcPts val="0"/>
                </a:spcAft>
                <a:buClrTx/>
                <a:buSzTx/>
                <a:tabLst/>
                <a:defRPr/>
              </a:pPr>
              <a:endParaRPr lang="en-US" sz="3000" kern="1200" dirty="0">
                <a:solidFill>
                  <a:sysClr val="windowText" lastClr="000000">
                    <a:hueOff val="0"/>
                    <a:satOff val="0"/>
                    <a:lumOff val="0"/>
                    <a:alphaOff val="0"/>
                  </a:sysClr>
                </a:solidFill>
                <a:latin typeface="Cambria" panose="02040503050406030204" pitchFamily="18" charset="0"/>
                <a:ea typeface="+mn-ea"/>
                <a:cs typeface="+mn-cs"/>
              </a:endParaRPr>
            </a:p>
            <a:p>
              <a:pPr marL="0" marR="0" lvl="1" indent="0" algn="l" defTabSz="914400" rtl="0" eaLnBrk="1" fontAlgn="auto" latinLnBrk="0" hangingPunct="1">
                <a:lnSpc>
                  <a:spcPct val="100000"/>
                </a:lnSpc>
                <a:spcBef>
                  <a:spcPct val="0"/>
                </a:spcBef>
                <a:spcAft>
                  <a:spcPts val="0"/>
                </a:spcAft>
                <a:buClrTx/>
                <a:buSzTx/>
                <a:buFontTx/>
                <a:buChar char="••"/>
                <a:tabLst/>
                <a:defRPr/>
              </a:pPr>
              <a:endParaRPr lang="en-US" sz="3000" kern="1200" dirty="0">
                <a:solidFill>
                  <a:sysClr val="windowText" lastClr="000000">
                    <a:hueOff val="0"/>
                    <a:satOff val="0"/>
                    <a:lumOff val="0"/>
                    <a:alphaOff val="0"/>
                  </a:sysClr>
                </a:solidFill>
                <a:latin typeface="Cambria" panose="02040503050406030204" pitchFamily="18" charset="0"/>
                <a:ea typeface="+mn-ea"/>
                <a:cs typeface="+mn-cs"/>
              </a:endParaRPr>
            </a:p>
            <a:p>
              <a:pPr marL="0" marR="0" lvl="1" indent="0" algn="l" defTabSz="914400" rtl="0" eaLnBrk="1" fontAlgn="auto" latinLnBrk="0" hangingPunct="1">
                <a:lnSpc>
                  <a:spcPct val="100000"/>
                </a:lnSpc>
                <a:spcBef>
                  <a:spcPct val="0"/>
                </a:spcBef>
                <a:spcAft>
                  <a:spcPts val="0"/>
                </a:spcAft>
                <a:buClrTx/>
                <a:buSzTx/>
                <a:buFontTx/>
                <a:buChar char="••"/>
                <a:tabLst/>
                <a:defRPr/>
              </a:pPr>
              <a:r>
                <a:rPr lang="en-US" sz="3000" kern="1200" dirty="0">
                  <a:solidFill>
                    <a:sysClr val="windowText" lastClr="000000">
                      <a:hueOff val="0"/>
                      <a:satOff val="0"/>
                      <a:lumOff val="0"/>
                      <a:alphaOff val="0"/>
                    </a:sysClr>
                  </a:solidFill>
                  <a:latin typeface="Cambria" panose="02040503050406030204" pitchFamily="18" charset="0"/>
                  <a:ea typeface="+mn-ea"/>
                  <a:cs typeface="+mn-cs"/>
                </a:rPr>
                <a:t>     Tax Deductions = Reduction of taxable income</a:t>
              </a:r>
            </a:p>
            <a:p>
              <a:pPr marL="114300" lvl="1" indent="0" algn="l" defTabSz="666750">
                <a:lnSpc>
                  <a:spcPct val="90000"/>
                </a:lnSpc>
                <a:spcBef>
                  <a:spcPct val="0"/>
                </a:spcBef>
                <a:spcAft>
                  <a:spcPct val="15000"/>
                </a:spcAft>
                <a:buChar char="••"/>
              </a:pPr>
              <a:endParaRPr lang="en-US" sz="1500" kern="1200" dirty="0">
                <a:solidFill>
                  <a:sysClr val="windowText" lastClr="000000">
                    <a:hueOff val="0"/>
                    <a:satOff val="0"/>
                    <a:lumOff val="0"/>
                    <a:alphaOff val="0"/>
                  </a:sysClr>
                </a:solidFill>
                <a:latin typeface="Calibri"/>
                <a:ea typeface="+mn-ea"/>
                <a:cs typeface="+mn-cs"/>
              </a:endParaRPr>
            </a:p>
          </p:txBody>
        </p:sp>
      </p:grpSp>
      <p:sp>
        <p:nvSpPr>
          <p:cNvPr id="18" name="Oval 17"/>
          <p:cNvSpPr/>
          <p:nvPr/>
        </p:nvSpPr>
        <p:spPr>
          <a:xfrm>
            <a:off x="122233" y="2796733"/>
            <a:ext cx="2093065" cy="1954376"/>
          </a:xfrm>
          <a:prstGeom prst="ellipse">
            <a:avLst/>
          </a:prstGeom>
          <a:blipFill rotWithShape="1">
            <a:blip r:embed="rId3"/>
            <a:stretch>
              <a:fillRect/>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58266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21CA9F-6050-FA93-1A42-492204FE4BC4}"/>
              </a:ext>
            </a:extLst>
          </p:cNvPr>
          <p:cNvPicPr>
            <a:picLocks noChangeAspect="1"/>
          </p:cNvPicPr>
          <p:nvPr/>
        </p:nvPicPr>
        <p:blipFill>
          <a:blip r:embed="rId3"/>
          <a:stretch>
            <a:fillRect/>
          </a:stretch>
        </p:blipFill>
        <p:spPr>
          <a:xfrm>
            <a:off x="1431819" y="1776333"/>
            <a:ext cx="8550381" cy="4580017"/>
          </a:xfrm>
          <a:prstGeom prst="rect">
            <a:avLst/>
          </a:prstGeom>
          <a:ln>
            <a:noFill/>
          </a:ln>
          <a:effectLst>
            <a:outerShdw blurRad="292100" dist="139700" dir="2700000" algn="tl" rotWithShape="0">
              <a:srgbClr val="333333">
                <a:alpha val="65000"/>
              </a:srgbClr>
            </a:outerShdw>
          </a:effectLst>
        </p:spPr>
      </p:pic>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9</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4"/>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1. Take the Eligibility Quiz   </a:t>
            </a:r>
          </a:p>
        </p:txBody>
      </p:sp>
      <p:sp>
        <p:nvSpPr>
          <p:cNvPr id="11" name="Right Arrow 10"/>
          <p:cNvSpPr/>
          <p:nvPr/>
        </p:nvSpPr>
        <p:spPr>
          <a:xfrm rot="1184956">
            <a:off x="6119074" y="2602168"/>
            <a:ext cx="2083418" cy="540598"/>
          </a:xfrm>
          <a:prstGeom prst="rightArrow">
            <a:avLst/>
          </a:prstGeom>
          <a:solidFill>
            <a:srgbClr val="C00000"/>
          </a:solidFill>
          <a:ln w="25400" cap="flat" cmpd="sng" algn="ctr">
            <a:solidFill>
              <a:srgbClr val="C00000"/>
            </a:solidFill>
            <a:prstDash val="solid"/>
          </a:ln>
          <a:effectLst/>
        </p:spPr>
        <p:txBody>
          <a:bodyPr anchor="ctr"/>
          <a:lstStyle/>
          <a:p>
            <a:pPr algn="ctr">
              <a:defRPr/>
            </a:pPr>
            <a:endParaRPr lang="en-US" b="1" kern="0">
              <a:solidFill>
                <a:prstClr val="white"/>
              </a:solidFill>
              <a:latin typeface="Calibri"/>
            </a:endParaRPr>
          </a:p>
        </p:txBody>
      </p:sp>
      <p:pic>
        <p:nvPicPr>
          <p:cNvPr id="3" name="Picture 2"/>
          <p:cNvPicPr>
            <a:picLocks noChangeAspect="1"/>
          </p:cNvPicPr>
          <p:nvPr/>
        </p:nvPicPr>
        <p:blipFill>
          <a:blip r:embed="rId5"/>
          <a:stretch>
            <a:fillRect/>
          </a:stretch>
        </p:blipFill>
        <p:spPr>
          <a:xfrm>
            <a:off x="2488327" y="2908711"/>
            <a:ext cx="9344914" cy="3727800"/>
          </a:xfrm>
          <a:prstGeom prst="rect">
            <a:avLst/>
          </a:prstGeom>
          <a:ln>
            <a:noFill/>
          </a:ln>
          <a:effectLst>
            <a:outerShdw blurRad="292100" dist="139700" dir="2700000" algn="tl" rotWithShape="0">
              <a:srgbClr val="333333">
                <a:alpha val="65000"/>
              </a:srgbClr>
            </a:outerShdw>
          </a:effectLst>
        </p:spPr>
      </p:pic>
      <p:sp>
        <p:nvSpPr>
          <p:cNvPr id="10" name="Oval 9"/>
          <p:cNvSpPr/>
          <p:nvPr/>
        </p:nvSpPr>
        <p:spPr>
          <a:xfrm>
            <a:off x="2569442" y="3834509"/>
            <a:ext cx="3505200" cy="1454150"/>
          </a:xfrm>
          <a:prstGeom prst="ellipse">
            <a:avLst/>
          </a:prstGeom>
          <a:noFill/>
          <a:ln w="25400" cap="flat" cmpd="sng" algn="ctr">
            <a:solidFill>
              <a:srgbClr val="C00000"/>
            </a:solidFill>
            <a:prstDash val="solid"/>
          </a:ln>
          <a:effectLst/>
        </p:spPr>
        <p:txBody>
          <a:bodyPr anchor="ctr"/>
          <a:lstStyle/>
          <a:p>
            <a:pPr algn="ctr">
              <a:defRPr/>
            </a:pPr>
            <a:endParaRPr lang="en-US" b="1" kern="0">
              <a:solidFill>
                <a:prstClr val="white"/>
              </a:solidFill>
              <a:latin typeface="Calibri"/>
            </a:endParaRPr>
          </a:p>
        </p:txBody>
      </p:sp>
      <p:sp>
        <p:nvSpPr>
          <p:cNvPr id="12" name="Right Arrow 11"/>
          <p:cNvSpPr/>
          <p:nvPr/>
        </p:nvSpPr>
        <p:spPr>
          <a:xfrm rot="2218472">
            <a:off x="6581360" y="3879250"/>
            <a:ext cx="1794812" cy="578357"/>
          </a:xfrm>
          <a:prstGeom prst="rightArrow">
            <a:avLst/>
          </a:prstGeom>
          <a:solidFill>
            <a:srgbClr val="C00000"/>
          </a:solidFill>
          <a:ln w="25400" cap="flat" cmpd="sng" algn="ctr">
            <a:solidFill>
              <a:srgbClr val="C00000"/>
            </a:solidFill>
            <a:prstDash val="solid"/>
          </a:ln>
          <a:effectLst/>
        </p:spPr>
        <p:txBody>
          <a:bodyPr anchor="ctr"/>
          <a:lstStyle/>
          <a:p>
            <a:pPr algn="ctr">
              <a:defRPr/>
            </a:pPr>
            <a:endParaRPr lang="en-US" b="1" kern="0">
              <a:solidFill>
                <a:prstClr val="white"/>
              </a:solidFill>
              <a:latin typeface="Calibri"/>
            </a:endParaRP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spTree>
    <p:extLst>
      <p:ext uri="{BB962C8B-B14F-4D97-AF65-F5344CB8AC3E}">
        <p14:creationId xmlns:p14="http://schemas.microsoft.com/office/powerpoint/2010/main" val="432358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3|26.1|26.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83FF8D668AEF45BF67FACDE9C22BF7" ma:contentTypeVersion="16" ma:contentTypeDescription="Create a new document." ma:contentTypeScope="" ma:versionID="a39ff1f08395e746752b7fc29fcd593f">
  <xsd:schema xmlns:xsd="http://www.w3.org/2001/XMLSchema" xmlns:xs="http://www.w3.org/2001/XMLSchema" xmlns:p="http://schemas.microsoft.com/office/2006/metadata/properties" xmlns:ns2="11a782af-9e0e-4b5a-af03-abc5a1376acc" xmlns:ns3="89c6d0cd-38fb-4fb8-bbc6-055447a03202" xmlns:ns4="http://schemas.microsoft.com/sharepoint/v3/fields" targetNamespace="http://schemas.microsoft.com/office/2006/metadata/properties" ma:root="true" ma:fieldsID="f8964dd6c2f3089d261a412efdb80ef4" ns2:_="" ns3:_="" ns4:_="">
    <xsd:import namespace="11a782af-9e0e-4b5a-af03-abc5a1376acc"/>
    <xsd:import namespace="89c6d0cd-38fb-4fb8-bbc6-055447a03202"/>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4:_Forma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a782af-9e0e-4b5a-af03-abc5a1376a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cbebc85-8818-4581-a6af-5284848a6631"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c6d0cd-38fb-4fb8-bbc6-055447a0320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eb5807e7-3080-4322-bc3e-c96de451ba93}" ma:internalName="TaxCatchAll" ma:showField="CatchAllData" ma:web="89c6d0cd-38fb-4fb8-bbc6-055447a0320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23" nillable="true" ma:displayName="Format" ma:description="Media-type, file format or dimensions" ma:internalName="_Forma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1a782af-9e0e-4b5a-af03-abc5a1376acc">
      <Terms xmlns="http://schemas.microsoft.com/office/infopath/2007/PartnerControls"/>
    </lcf76f155ced4ddcb4097134ff3c332f>
    <TaxCatchAll xmlns="89c6d0cd-38fb-4fb8-bbc6-055447a03202" xsi:nil="true"/>
    <_Format xmlns="http://schemas.microsoft.com/sharepoint/v3/fields" xsi:nil="true"/>
  </documentManagement>
</p:properties>
</file>

<file path=customXml/itemProps1.xml><?xml version="1.0" encoding="utf-8"?>
<ds:datastoreItem xmlns:ds="http://schemas.openxmlformats.org/officeDocument/2006/customXml" ds:itemID="{EBA2533E-ECF5-40DF-A58E-143BE5231A0B}">
  <ds:schemaRefs>
    <ds:schemaRef ds:uri="http://schemas.microsoft.com/sharepoint/v3/contenttype/forms"/>
  </ds:schemaRefs>
</ds:datastoreItem>
</file>

<file path=customXml/itemProps2.xml><?xml version="1.0" encoding="utf-8"?>
<ds:datastoreItem xmlns:ds="http://schemas.openxmlformats.org/officeDocument/2006/customXml" ds:itemID="{856A5789-7F4A-4B67-84F7-294FC53FC4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a782af-9e0e-4b5a-af03-abc5a1376acc"/>
    <ds:schemaRef ds:uri="89c6d0cd-38fb-4fb8-bbc6-055447a03202"/>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46662E-B5B1-4DD0-8D31-9332D4F65AE3}">
  <ds:schemaRefs>
    <ds:schemaRef ds:uri="http://schemas.microsoft.com/office/2006/metadata/properties"/>
    <ds:schemaRef ds:uri="http://schemas.microsoft.com/office/infopath/2007/PartnerControls"/>
    <ds:schemaRef ds:uri="11a782af-9e0e-4b5a-af03-abc5a1376acc"/>
    <ds:schemaRef ds:uri="89c6d0cd-38fb-4fb8-bbc6-055447a03202"/>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otalTime>80</TotalTime>
  <Words>3276</Words>
  <Application>Microsoft Office PowerPoint</Application>
  <PresentationFormat>Widescreen</PresentationFormat>
  <Paragraphs>256</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Holsinger</dc:creator>
  <cp:lastModifiedBy>Sarah Ellinor</cp:lastModifiedBy>
  <cp:revision>20</cp:revision>
  <dcterms:created xsi:type="dcterms:W3CDTF">2018-03-28T17:54:00Z</dcterms:created>
  <dcterms:modified xsi:type="dcterms:W3CDTF">2025-02-10T16:17:33Z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0x0101002183FF8D668AEF45BF67FACDE9C22BF7</vt:lpwstr>
  </property>
  <property fmtid="{D5CDD505-2E9C-101B-9397-08002B2CF9AE}" pid="3" name="Order">
    <vt:r8>25623200</vt:r8>
  </property>
  <property fmtid="{D5CDD505-2E9C-101B-9397-08002B2CF9AE}" pid="4" name="MediaServiceImageTags">
    <vt:lpwstr/>
  </property>
</Properties>
</file>