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8" r:id="rId5"/>
  </p:sldMasterIdLst>
  <p:notesMasterIdLst>
    <p:notesMasterId r:id="rId13"/>
  </p:notesMasterIdLst>
  <p:sldIdLst>
    <p:sldId id="417" r:id="rId6"/>
    <p:sldId id="373" r:id="rId7"/>
    <p:sldId id="418" r:id="rId8"/>
    <p:sldId id="416" r:id="rId9"/>
    <p:sldId id="420" r:id="rId10"/>
    <p:sldId id="419" r:id="rId11"/>
    <p:sldId id="408" r:id="rId1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DCE"/>
    <a:srgbClr val="B8D000"/>
    <a:srgbClr val="006600"/>
    <a:srgbClr val="008000"/>
    <a:srgbClr val="CCCC00"/>
    <a:srgbClr val="E36729"/>
    <a:srgbClr val="FF9F6F"/>
    <a:srgbClr val="00ABCD"/>
    <a:srgbClr val="78777A"/>
    <a:srgbClr val="1111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viewProps" Target="viewProp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09E639-9A3C-C249-835A-F04CB84158C7}" type="datetimeFigureOut">
              <a:rPr lang="en-US" smtClean="0"/>
              <a:t>2/19/2025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5D7568-D037-234A-88F2-C6D837FB9642}" type="slidenum">
              <a:rPr lang="en-US" smtClean="0"/>
              <a:t>‹#›</a:t>
            </a:fld>
            <a:endParaRPr lang="en-US"/>
          </a:p>
        </p:txBody>
      </p:sp>
    </p:spTree>
    <p:extLst>
      <p:ext uri="{BB962C8B-B14F-4D97-AF65-F5344CB8AC3E}">
        <p14:creationId xmlns:p14="http://schemas.microsoft.com/office/powerpoint/2010/main" val="33945404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1B5D7568-D037-234A-88F2-C6D837FB9642}" type="slidenum">
              <a:rPr lang="en-US" smtClean="0"/>
              <a:t>2</a:t>
            </a:fld>
            <a:endParaRPr lang="en-US"/>
          </a:p>
        </p:txBody>
      </p:sp>
    </p:spTree>
    <p:extLst>
      <p:ext uri="{BB962C8B-B14F-4D97-AF65-F5344CB8AC3E}">
        <p14:creationId xmlns:p14="http://schemas.microsoft.com/office/powerpoint/2010/main" val="429508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Counseling towards Mortgage-Readiness: Discuss how counseling helps prepare buyers – whether they choose to buy with Habitat or not. Emphasize that counseling is a pre-requisite for buying a Habitat home. </a:t>
            </a:r>
          </a:p>
          <a:p>
            <a:pPr marL="171450" indent="-171450">
              <a:buFont typeface="Arial" panose="020B0604020202020204" pitchFamily="34" charset="0"/>
              <a:buChar char="•"/>
            </a:pPr>
            <a:r>
              <a:rPr lang="en-US" dirty="0"/>
              <a:t>80% AMI: Clarify that Habitat counsels clients above this income limit, but in order to buy a Habitat home, clients must be at/under 80%</a:t>
            </a:r>
          </a:p>
          <a:p>
            <a:pPr marL="171450" indent="-171450">
              <a:buFont typeface="Arial" panose="020B0604020202020204" pitchFamily="34" charset="0"/>
              <a:buChar char="•"/>
            </a:pPr>
            <a:r>
              <a:rPr lang="en-US" dirty="0"/>
              <a:t>Loan Criteria: Buyers must meet loan underwriting criteria required for pre-approval and be able to afford available Habitat inventory </a:t>
            </a:r>
          </a:p>
          <a:p>
            <a:pPr marL="171450" indent="-171450">
              <a:buFont typeface="Arial" panose="020B0604020202020204" pitchFamily="34" charset="0"/>
              <a:buChar char="•"/>
            </a:pPr>
            <a:r>
              <a:rPr lang="en-US" dirty="0"/>
              <a:t>Buy a Habitat home: Must choose to buy an available Habitat home (locations and neighborhoods vary). Feel free to name our priority communities, i.e. West Dallas, Southeast Oak Cliff and Bonton/Ideal. </a:t>
            </a:r>
          </a:p>
        </p:txBody>
      </p:sp>
      <p:sp>
        <p:nvSpPr>
          <p:cNvPr id="4" name="Slide Number Placeholder 3"/>
          <p:cNvSpPr>
            <a:spLocks noGrp="1"/>
          </p:cNvSpPr>
          <p:nvPr>
            <p:ph type="sldNum" sz="quarter" idx="5"/>
          </p:nvPr>
        </p:nvSpPr>
        <p:spPr/>
        <p:txBody>
          <a:bodyPr/>
          <a:lstStyle/>
          <a:p>
            <a:fld id="{1B5D7568-D037-234A-88F2-C6D837FB9642}" type="slidenum">
              <a:rPr lang="en-US" smtClean="0"/>
              <a:t>3</a:t>
            </a:fld>
            <a:endParaRPr lang="en-US"/>
          </a:p>
        </p:txBody>
      </p:sp>
    </p:spTree>
    <p:extLst>
      <p:ext uri="{BB962C8B-B14F-4D97-AF65-F5344CB8AC3E}">
        <p14:creationId xmlns:p14="http://schemas.microsoft.com/office/powerpoint/2010/main" val="4049112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0% interest means that you build more wealth (equity) starting with your very 1</a:t>
            </a:r>
            <a:r>
              <a:rPr lang="en-US" baseline="30000"/>
              <a:t>st</a:t>
            </a:r>
            <a:r>
              <a:rPr lang="en-US"/>
              <a:t> mortgage payment – unlike interest-bearing loans, in which your first few years go almost entirely to interest vs. principal. </a:t>
            </a:r>
          </a:p>
          <a:p>
            <a:pPr marL="171450" indent="-171450">
              <a:buFont typeface="Arial" panose="020B0604020202020204" pitchFamily="34" charset="0"/>
              <a:buChar char="•"/>
            </a:pPr>
            <a:r>
              <a:rPr lang="en-US"/>
              <a:t>$8K in DPA is </a:t>
            </a:r>
          </a:p>
          <a:p>
            <a:pPr marL="171450" indent="-171450">
              <a:buFont typeface="Arial" panose="020B0604020202020204" pitchFamily="34" charset="0"/>
              <a:buChar char="•"/>
            </a:pPr>
            <a:r>
              <a:rPr lang="en-US"/>
              <a:t>Closing Cost assistance amount can vary. Buyers must contribute $2,000 towards closing costs out of pocket. </a:t>
            </a:r>
          </a:p>
          <a:p>
            <a:pPr marL="171450" indent="-171450">
              <a:buFont typeface="Arial" panose="020B0604020202020204" pitchFamily="34" charset="0"/>
              <a:buChar char="•"/>
            </a:pPr>
            <a:r>
              <a:rPr lang="en-US"/>
              <a:t>Other approved sources of DPA/CC Assistance include FHLB HELP and LIFT funds, as available. </a:t>
            </a:r>
          </a:p>
        </p:txBody>
      </p:sp>
      <p:sp>
        <p:nvSpPr>
          <p:cNvPr id="4" name="Slide Number Placeholder 3"/>
          <p:cNvSpPr>
            <a:spLocks noGrp="1"/>
          </p:cNvSpPr>
          <p:nvPr>
            <p:ph type="sldNum" sz="quarter" idx="5"/>
          </p:nvPr>
        </p:nvSpPr>
        <p:spPr/>
        <p:txBody>
          <a:bodyPr/>
          <a:lstStyle/>
          <a:p>
            <a:fld id="{1B5D7568-D037-234A-88F2-C6D837FB9642}" type="slidenum">
              <a:rPr lang="en-US" smtClean="0"/>
              <a:t>4</a:t>
            </a:fld>
            <a:endParaRPr lang="en-US"/>
          </a:p>
        </p:txBody>
      </p:sp>
    </p:spTree>
    <p:extLst>
      <p:ext uri="{BB962C8B-B14F-4D97-AF65-F5344CB8AC3E}">
        <p14:creationId xmlns:p14="http://schemas.microsoft.com/office/powerpoint/2010/main" val="3971882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1B5D7568-D037-234A-88F2-C6D837FB9642}" type="slidenum">
              <a:rPr lang="en-US" smtClean="0"/>
              <a:t>5</a:t>
            </a:fld>
            <a:endParaRPr lang="en-US"/>
          </a:p>
        </p:txBody>
      </p:sp>
    </p:spTree>
    <p:extLst>
      <p:ext uri="{BB962C8B-B14F-4D97-AF65-F5344CB8AC3E}">
        <p14:creationId xmlns:p14="http://schemas.microsoft.com/office/powerpoint/2010/main" val="695928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Use our pre-screen tool to determine if our program is a good fit for you at this time. To access the tool, visit our website or use the link shown here. </a:t>
            </a:r>
          </a:p>
          <a:p>
            <a:pPr marL="171450" indent="-171450">
              <a:buFont typeface="Arial" panose="020B0604020202020204" pitchFamily="34" charset="0"/>
              <a:buChar char="•"/>
            </a:pPr>
            <a:r>
              <a:rPr lang="en-US"/>
              <a:t>A reminder that all of our homebuyer and financial education is open to everyone! You do not need to be participating in our program to access these great resources. Simply visit our website or use the direct link here to learn more. </a:t>
            </a:r>
          </a:p>
          <a:p>
            <a:pPr marL="171450" indent="-171450">
              <a:buFont typeface="Arial" panose="020B0604020202020204" pitchFamily="34" charset="0"/>
              <a:buChar char="•"/>
            </a:pPr>
            <a:r>
              <a:rPr lang="en-US" err="1"/>
              <a:t>PocketWise</a:t>
            </a:r>
            <a:r>
              <a:rPr lang="en-US"/>
              <a:t> is Dallas Habitat’s </a:t>
            </a:r>
            <a:r>
              <a:rPr lang="en-US" b="1" i="1"/>
              <a:t>free </a:t>
            </a:r>
            <a:r>
              <a:rPr lang="en-US"/>
              <a:t>online platform of financial tools and resources. This platform is a great way to learn how to become financially savvy! </a:t>
            </a:r>
          </a:p>
        </p:txBody>
      </p:sp>
      <p:sp>
        <p:nvSpPr>
          <p:cNvPr id="4" name="Slide Number Placeholder 3"/>
          <p:cNvSpPr>
            <a:spLocks noGrp="1"/>
          </p:cNvSpPr>
          <p:nvPr>
            <p:ph type="sldNum" sz="quarter" idx="5"/>
          </p:nvPr>
        </p:nvSpPr>
        <p:spPr/>
        <p:txBody>
          <a:bodyPr/>
          <a:lstStyle/>
          <a:p>
            <a:fld id="{1B5D7568-D037-234A-88F2-C6D837FB9642}" type="slidenum">
              <a:rPr lang="en-US" smtClean="0"/>
              <a:t>6</a:t>
            </a:fld>
            <a:endParaRPr lang="en-US"/>
          </a:p>
        </p:txBody>
      </p:sp>
    </p:spTree>
    <p:extLst>
      <p:ext uri="{BB962C8B-B14F-4D97-AF65-F5344CB8AC3E}">
        <p14:creationId xmlns:p14="http://schemas.microsoft.com/office/powerpoint/2010/main" val="3313839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5D7568-D037-234A-88F2-C6D837FB9642}" type="slidenum">
              <a:rPr lang="en-US" smtClean="0"/>
              <a:t>7</a:t>
            </a:fld>
            <a:endParaRPr lang="en-US"/>
          </a:p>
        </p:txBody>
      </p:sp>
    </p:spTree>
    <p:extLst>
      <p:ext uri="{BB962C8B-B14F-4D97-AF65-F5344CB8AC3E}">
        <p14:creationId xmlns:p14="http://schemas.microsoft.com/office/powerpoint/2010/main" val="1219192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1501" y="1597819"/>
            <a:ext cx="7305115" cy="1316831"/>
          </a:xfrm>
        </p:spPr>
        <p:txBody>
          <a:bodyPr>
            <a:normAutofit/>
          </a:bodyPr>
          <a:lstStyle>
            <a:lvl1pPr>
              <a:lnSpc>
                <a:spcPts val="5070"/>
              </a:lnSpc>
              <a:defRPr sz="4800"/>
            </a:lvl1pPr>
          </a:lstStyle>
          <a:p>
            <a:r>
              <a:rPr lang="en-US"/>
              <a:t>Click to edit Master title style</a:t>
            </a:r>
          </a:p>
        </p:txBody>
      </p:sp>
      <p:sp>
        <p:nvSpPr>
          <p:cNvPr id="3" name="Subtitle 2"/>
          <p:cNvSpPr>
            <a:spLocks noGrp="1"/>
          </p:cNvSpPr>
          <p:nvPr>
            <p:ph type="subTitle" idx="1"/>
          </p:nvPr>
        </p:nvSpPr>
        <p:spPr>
          <a:xfrm>
            <a:off x="581585" y="2914650"/>
            <a:ext cx="7295030" cy="131445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734701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1501" y="1597819"/>
            <a:ext cx="7305115" cy="1316831"/>
          </a:xfrm>
        </p:spPr>
        <p:txBody>
          <a:bodyPr>
            <a:normAutofit/>
          </a:bodyPr>
          <a:lstStyle>
            <a:lvl1pPr>
              <a:lnSpc>
                <a:spcPts val="5070"/>
              </a:lnSpc>
              <a:defRPr sz="4800"/>
            </a:lvl1pPr>
          </a:lstStyle>
          <a:p>
            <a:r>
              <a:rPr lang="en-US"/>
              <a:t>Click to edit Master title style</a:t>
            </a:r>
          </a:p>
        </p:txBody>
      </p:sp>
      <p:sp>
        <p:nvSpPr>
          <p:cNvPr id="3" name="Subtitle 2"/>
          <p:cNvSpPr>
            <a:spLocks noGrp="1"/>
          </p:cNvSpPr>
          <p:nvPr>
            <p:ph type="subTitle" idx="1"/>
          </p:nvPr>
        </p:nvSpPr>
        <p:spPr>
          <a:xfrm>
            <a:off x="581585" y="2914650"/>
            <a:ext cx="7295030" cy="131445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907935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941812"/>
            <a:ext cx="8001000" cy="857250"/>
          </a:xfrm>
        </p:spPr>
        <p:txBody>
          <a:bodyPr/>
          <a:lstStyle/>
          <a:p>
            <a:r>
              <a:rPr lang="en-US"/>
              <a:t>Click to edit Master title style</a:t>
            </a:r>
          </a:p>
        </p:txBody>
      </p:sp>
      <p:sp>
        <p:nvSpPr>
          <p:cNvPr id="3" name="Content Placeholder 2"/>
          <p:cNvSpPr>
            <a:spLocks noGrp="1"/>
          </p:cNvSpPr>
          <p:nvPr>
            <p:ph idx="1"/>
          </p:nvPr>
        </p:nvSpPr>
        <p:spPr>
          <a:xfrm>
            <a:off x="571500" y="1939778"/>
            <a:ext cx="8001000" cy="32037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8002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1501" y="3005527"/>
            <a:ext cx="8000999"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71501" y="2546350"/>
            <a:ext cx="8000999" cy="448418"/>
          </a:xfrm>
        </p:spPr>
        <p:txBody>
          <a:bodyPr anchor="b">
            <a:normAutofit/>
          </a:bodyPr>
          <a:lstStyle>
            <a:lvl1pPr marL="0" indent="0">
              <a:buNone/>
              <a:defRPr sz="26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96181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941812"/>
            <a:ext cx="8001001" cy="857250"/>
          </a:xfrm>
        </p:spPr>
        <p:txBody>
          <a:bodyPr/>
          <a:lstStyle/>
          <a:p>
            <a:r>
              <a:rPr lang="en-US"/>
              <a:t>Click to edit Master title style</a:t>
            </a:r>
          </a:p>
        </p:txBody>
      </p:sp>
      <p:sp>
        <p:nvSpPr>
          <p:cNvPr id="3" name="Content Placeholder 2"/>
          <p:cNvSpPr>
            <a:spLocks noGrp="1"/>
          </p:cNvSpPr>
          <p:nvPr>
            <p:ph sz="half" idx="1"/>
          </p:nvPr>
        </p:nvSpPr>
        <p:spPr>
          <a:xfrm>
            <a:off x="571500" y="1913024"/>
            <a:ext cx="3924300" cy="32304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13024"/>
            <a:ext cx="3924301" cy="32304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0206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941812"/>
            <a:ext cx="80010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0" y="2022142"/>
            <a:ext cx="3925888" cy="59309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71500" y="2685647"/>
            <a:ext cx="3925888" cy="270074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2022142"/>
            <a:ext cx="3927475" cy="59309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685647"/>
            <a:ext cx="3927475" cy="270074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5343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77384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481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0" y="979901"/>
            <a:ext cx="2894013" cy="701841"/>
          </a:xfrm>
        </p:spPr>
        <p:txBody>
          <a:bodyPr anchor="b"/>
          <a:lstStyle>
            <a:lvl1pPr algn="l">
              <a:lnSpc>
                <a:spcPts val="2270"/>
              </a:lnSpc>
              <a:defRPr sz="2000" b="1"/>
            </a:lvl1pPr>
          </a:lstStyle>
          <a:p>
            <a:r>
              <a:rPr lang="en-US"/>
              <a:t>Click to edit Master title style</a:t>
            </a:r>
          </a:p>
        </p:txBody>
      </p:sp>
      <p:sp>
        <p:nvSpPr>
          <p:cNvPr id="3" name="Content Placeholder 2"/>
          <p:cNvSpPr>
            <a:spLocks noGrp="1"/>
          </p:cNvSpPr>
          <p:nvPr>
            <p:ph idx="1"/>
          </p:nvPr>
        </p:nvSpPr>
        <p:spPr>
          <a:xfrm>
            <a:off x="3645828" y="1070865"/>
            <a:ext cx="4926672" cy="39542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0" y="1830686"/>
            <a:ext cx="2894013" cy="319445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68429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19918" y="4091634"/>
            <a:ext cx="6428358"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19918" y="950766"/>
            <a:ext cx="6428358"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19918" y="4516688"/>
            <a:ext cx="6428358" cy="49987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77487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941812"/>
            <a:ext cx="8001000" cy="857250"/>
          </a:xfrm>
        </p:spPr>
        <p:txBody>
          <a:bodyPr/>
          <a:lstStyle/>
          <a:p>
            <a:r>
              <a:rPr lang="en-US"/>
              <a:t>Click to edit Master title style</a:t>
            </a:r>
          </a:p>
        </p:txBody>
      </p:sp>
      <p:sp>
        <p:nvSpPr>
          <p:cNvPr id="3" name="Content Placeholder 2"/>
          <p:cNvSpPr>
            <a:spLocks noGrp="1"/>
          </p:cNvSpPr>
          <p:nvPr>
            <p:ph idx="1"/>
          </p:nvPr>
        </p:nvSpPr>
        <p:spPr>
          <a:xfrm>
            <a:off x="571500" y="1939778"/>
            <a:ext cx="8001000" cy="32037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2336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1501" y="3005527"/>
            <a:ext cx="8000999"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71501" y="2546350"/>
            <a:ext cx="8000999" cy="448418"/>
          </a:xfrm>
        </p:spPr>
        <p:txBody>
          <a:bodyPr anchor="b">
            <a:normAutofit/>
          </a:bodyPr>
          <a:lstStyle>
            <a:lvl1pPr marL="0" indent="0">
              <a:buNone/>
              <a:defRPr sz="26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35193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941812"/>
            <a:ext cx="8001001" cy="857250"/>
          </a:xfrm>
        </p:spPr>
        <p:txBody>
          <a:bodyPr/>
          <a:lstStyle/>
          <a:p>
            <a:r>
              <a:rPr lang="en-US"/>
              <a:t>Click to edit Master title style</a:t>
            </a:r>
          </a:p>
        </p:txBody>
      </p:sp>
      <p:sp>
        <p:nvSpPr>
          <p:cNvPr id="3" name="Content Placeholder 2"/>
          <p:cNvSpPr>
            <a:spLocks noGrp="1"/>
          </p:cNvSpPr>
          <p:nvPr>
            <p:ph sz="half" idx="1"/>
          </p:nvPr>
        </p:nvSpPr>
        <p:spPr>
          <a:xfrm>
            <a:off x="571500" y="1913024"/>
            <a:ext cx="3924300" cy="32304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13024"/>
            <a:ext cx="3924301" cy="32304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1143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941812"/>
            <a:ext cx="80010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0" y="2022142"/>
            <a:ext cx="3925888" cy="59309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71500" y="2685647"/>
            <a:ext cx="3925888" cy="270074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2022142"/>
            <a:ext cx="3927475" cy="59309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685647"/>
            <a:ext cx="3927475" cy="270074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0699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9354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430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0" y="979901"/>
            <a:ext cx="2894013" cy="701841"/>
          </a:xfrm>
        </p:spPr>
        <p:txBody>
          <a:bodyPr anchor="b"/>
          <a:lstStyle>
            <a:lvl1pPr algn="l">
              <a:lnSpc>
                <a:spcPts val="2270"/>
              </a:lnSpc>
              <a:defRPr sz="2000" b="1"/>
            </a:lvl1pPr>
          </a:lstStyle>
          <a:p>
            <a:r>
              <a:rPr lang="en-US"/>
              <a:t>Click to edit Master title style</a:t>
            </a:r>
          </a:p>
        </p:txBody>
      </p:sp>
      <p:sp>
        <p:nvSpPr>
          <p:cNvPr id="3" name="Content Placeholder 2"/>
          <p:cNvSpPr>
            <a:spLocks noGrp="1"/>
          </p:cNvSpPr>
          <p:nvPr>
            <p:ph idx="1"/>
          </p:nvPr>
        </p:nvSpPr>
        <p:spPr>
          <a:xfrm>
            <a:off x="3645828" y="1070865"/>
            <a:ext cx="4926672" cy="39542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0" y="1830686"/>
            <a:ext cx="2894013" cy="319445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64838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19918" y="4091634"/>
            <a:ext cx="6428358"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19918" y="950766"/>
            <a:ext cx="6428358"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19918" y="4516688"/>
            <a:ext cx="6428358" cy="49987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3323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5" y="1072049"/>
            <a:ext cx="8001000" cy="857250"/>
          </a:xfrm>
          <a:prstGeom prst="rect">
            <a:avLst/>
          </a:prstGeom>
          <a:solidFill>
            <a:schemeClr val="bg1"/>
          </a:solidFill>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14325" y="2066222"/>
            <a:ext cx="8001000" cy="32075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7637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457200" rtl="0" eaLnBrk="1" latinLnBrk="0" hangingPunct="1">
        <a:lnSpc>
          <a:spcPts val="4070"/>
        </a:lnSpc>
        <a:spcBef>
          <a:spcPct val="0"/>
        </a:spcBef>
        <a:buNone/>
        <a:defRPr sz="4000" b="1" i="0" kern="1200">
          <a:solidFill>
            <a:srgbClr val="009DCE"/>
          </a:solidFill>
          <a:latin typeface="Helvetica"/>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Helvetica"/>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Helvetica"/>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Helvetica"/>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Helvetica"/>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Helvetic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5" y="1072049"/>
            <a:ext cx="8001000" cy="857250"/>
          </a:xfrm>
          <a:prstGeom prst="rect">
            <a:avLst/>
          </a:prstGeom>
          <a:solidFill>
            <a:schemeClr val="bg1"/>
          </a:solidFill>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14325" y="2066222"/>
            <a:ext cx="8001000" cy="32075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2D43141A-7AF1-BC4C-B53B-BCC9A5B40BB6}"/>
              </a:ext>
            </a:extLst>
          </p:cNvPr>
          <p:cNvSpPr/>
          <p:nvPr/>
        </p:nvSpPr>
        <p:spPr>
          <a:xfrm>
            <a:off x="0" y="0"/>
            <a:ext cx="8680450" cy="756381"/>
          </a:xfrm>
          <a:prstGeom prst="rect">
            <a:avLst/>
          </a:prstGeom>
          <a:solidFill>
            <a:srgbClr val="009DCE"/>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173831" indent="-173831" algn="ctr" defTabSz="685800" fontAlgn="base">
              <a:spcBef>
                <a:spcPct val="0"/>
              </a:spcBef>
              <a:spcAft>
                <a:spcPct val="0"/>
              </a:spcAft>
              <a:buFont typeface="Arial" pitchFamily="34" charset="0"/>
              <a:buChar char="•"/>
            </a:pPr>
            <a:endParaRPr lang="en-US" sz="1500">
              <a:solidFill>
                <a:prstClr val="black"/>
              </a:solidFill>
            </a:endParaRPr>
          </a:p>
        </p:txBody>
      </p:sp>
      <p:sp>
        <p:nvSpPr>
          <p:cNvPr id="5" name="Rectangle 4">
            <a:extLst>
              <a:ext uri="{FF2B5EF4-FFF2-40B4-BE49-F238E27FC236}">
                <a16:creationId xmlns:a16="http://schemas.microsoft.com/office/drawing/2014/main" id="{9F7B6B4A-07F3-6845-BAAB-E1C788229056}"/>
              </a:ext>
            </a:extLst>
          </p:cNvPr>
          <p:cNvSpPr/>
          <p:nvPr/>
        </p:nvSpPr>
        <p:spPr>
          <a:xfrm>
            <a:off x="8137502" y="-1"/>
            <a:ext cx="1006498" cy="756382"/>
          </a:xfrm>
          <a:prstGeom prst="rect">
            <a:avLst/>
          </a:prstGeom>
          <a:solidFill>
            <a:srgbClr val="B8D000"/>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173831" indent="-173831" algn="ctr" defTabSz="685800" fontAlgn="base">
              <a:spcBef>
                <a:spcPct val="0"/>
              </a:spcBef>
              <a:spcAft>
                <a:spcPct val="0"/>
              </a:spcAft>
              <a:buFont typeface="Arial" pitchFamily="34" charset="0"/>
              <a:buChar char="•"/>
            </a:pPr>
            <a:endParaRPr lang="en-US" sz="1500">
              <a:solidFill>
                <a:prstClr val="black"/>
              </a:solidFill>
            </a:endParaRPr>
          </a:p>
        </p:txBody>
      </p:sp>
      <p:pic>
        <p:nvPicPr>
          <p:cNvPr id="7" name="Picture 6" descr="Text&#10;&#10;Description automatically generated">
            <a:extLst>
              <a:ext uri="{FF2B5EF4-FFF2-40B4-BE49-F238E27FC236}">
                <a16:creationId xmlns:a16="http://schemas.microsoft.com/office/drawing/2014/main" id="{7488DB8A-30A2-42D6-9E38-86F9A9822B03}"/>
              </a:ext>
            </a:extLst>
          </p:cNvPr>
          <p:cNvPicPr>
            <a:picLocks noChangeAspect="1"/>
          </p:cNvPicPr>
          <p:nvPr userDrawn="1"/>
        </p:nvPicPr>
        <p:blipFill>
          <a:blip r:embed="rId11"/>
          <a:stretch>
            <a:fillRect/>
          </a:stretch>
        </p:blipFill>
        <p:spPr>
          <a:xfrm>
            <a:off x="314325" y="139843"/>
            <a:ext cx="1509975" cy="505747"/>
          </a:xfrm>
          <a:prstGeom prst="rect">
            <a:avLst/>
          </a:prstGeom>
        </p:spPr>
      </p:pic>
    </p:spTree>
    <p:extLst>
      <p:ext uri="{BB962C8B-B14F-4D97-AF65-F5344CB8AC3E}">
        <p14:creationId xmlns:p14="http://schemas.microsoft.com/office/powerpoint/2010/main" val="384796001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txStyles>
    <p:titleStyle>
      <a:lvl1pPr algn="l" defTabSz="457200" rtl="0" eaLnBrk="1" latinLnBrk="0" hangingPunct="1">
        <a:lnSpc>
          <a:spcPts val="4070"/>
        </a:lnSpc>
        <a:spcBef>
          <a:spcPct val="0"/>
        </a:spcBef>
        <a:buNone/>
        <a:defRPr sz="4000" b="1" i="0" kern="1200">
          <a:solidFill>
            <a:srgbClr val="009DCE"/>
          </a:solidFill>
          <a:latin typeface="Helvetica"/>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Helvetica"/>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Helvetica"/>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Helvetica"/>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Helvetica"/>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Helvetic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dallasareahabitat.org/home-counselin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dallasareahabitat.everfi-next.net/welcome/achieve" TargetMode="External"/><Relationship Id="rId4" Type="http://schemas.openxmlformats.org/officeDocument/2006/relationships/hyperlink" Target="http://www.dallasareahabitat.org/educatio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front of a window&#10;&#10;Description automatically generated">
            <a:extLst>
              <a:ext uri="{FF2B5EF4-FFF2-40B4-BE49-F238E27FC236}">
                <a16:creationId xmlns:a16="http://schemas.microsoft.com/office/drawing/2014/main" id="{1A7A8079-1E79-445F-858C-447C7E5159F1}"/>
              </a:ext>
            </a:extLst>
          </p:cNvPr>
          <p:cNvPicPr>
            <a:picLocks noChangeAspect="1"/>
          </p:cNvPicPr>
          <p:nvPr/>
        </p:nvPicPr>
        <p:blipFill>
          <a:blip r:embed="rId2"/>
          <a:stretch>
            <a:fillRect/>
          </a:stretch>
        </p:blipFill>
        <p:spPr>
          <a:xfrm>
            <a:off x="2150" y="78149"/>
            <a:ext cx="9141850" cy="6094567"/>
          </a:xfrm>
          <a:prstGeom prst="rect">
            <a:avLst/>
          </a:prstGeom>
        </p:spPr>
      </p:pic>
      <p:sp>
        <p:nvSpPr>
          <p:cNvPr id="5" name="Rectangle 4">
            <a:extLst>
              <a:ext uri="{FF2B5EF4-FFF2-40B4-BE49-F238E27FC236}">
                <a16:creationId xmlns:a16="http://schemas.microsoft.com/office/drawing/2014/main" id="{E639131E-3B67-F944-90FB-E17EAD1589D7}"/>
              </a:ext>
            </a:extLst>
          </p:cNvPr>
          <p:cNvSpPr/>
          <p:nvPr/>
        </p:nvSpPr>
        <p:spPr>
          <a:xfrm>
            <a:off x="2150" y="1942661"/>
            <a:ext cx="4500512" cy="3057143"/>
          </a:xfrm>
          <a:prstGeom prst="rect">
            <a:avLst/>
          </a:prstGeom>
          <a:solidFill>
            <a:srgbClr val="E36729">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AFAB9ED-AD4C-9540-AC39-80F6961469D4}"/>
              </a:ext>
            </a:extLst>
          </p:cNvPr>
          <p:cNvSpPr txBox="1"/>
          <p:nvPr/>
        </p:nvSpPr>
        <p:spPr>
          <a:xfrm>
            <a:off x="51779" y="2298218"/>
            <a:ext cx="4401253" cy="1061894"/>
          </a:xfrm>
          <a:prstGeom prst="rect">
            <a:avLst/>
          </a:prstGeom>
          <a:noFill/>
        </p:spPr>
        <p:txBody>
          <a:bodyPr wrap="square" rtlCol="0">
            <a:spAutoFit/>
          </a:bodyPr>
          <a:lstStyle/>
          <a:p>
            <a:pPr>
              <a:lnSpc>
                <a:spcPts val="3900"/>
              </a:lnSpc>
            </a:pPr>
            <a:r>
              <a:rPr lang="en-US" sz="3200">
                <a:solidFill>
                  <a:schemeClr val="bg1"/>
                </a:solidFill>
                <a:latin typeface="Helvetica" pitchFamily="2" charset="0"/>
              </a:rPr>
              <a:t>Dallas Habitat’s Homebuyer Assistance</a:t>
            </a:r>
          </a:p>
        </p:txBody>
      </p:sp>
      <p:sp>
        <p:nvSpPr>
          <p:cNvPr id="9" name="Content Placeholder 2">
            <a:extLst>
              <a:ext uri="{FF2B5EF4-FFF2-40B4-BE49-F238E27FC236}">
                <a16:creationId xmlns:a16="http://schemas.microsoft.com/office/drawing/2014/main" id="{F8D19B50-63C5-3E4C-80B8-4C594A74C9BD}"/>
              </a:ext>
            </a:extLst>
          </p:cNvPr>
          <p:cNvSpPr txBox="1">
            <a:spLocks/>
          </p:cNvSpPr>
          <p:nvPr/>
        </p:nvSpPr>
        <p:spPr>
          <a:xfrm>
            <a:off x="103745" y="3691018"/>
            <a:ext cx="3975336" cy="1202148"/>
          </a:xfrm>
          <a:prstGeom prst="rect">
            <a:avLst/>
          </a:prstGeom>
        </p:spPr>
        <p:txBody>
          <a:bodyPr/>
          <a:lstStyle>
            <a:lvl1pPr marL="342900" indent="-342900" algn="l" defTabSz="457200" rtl="0" eaLnBrk="1" latinLnBrk="0" hangingPunct="1">
              <a:spcBef>
                <a:spcPct val="20000"/>
              </a:spcBef>
              <a:buFont typeface="Arial"/>
              <a:buChar char="•"/>
              <a:defRPr sz="2800" kern="1200">
                <a:solidFill>
                  <a:schemeClr val="tx1"/>
                </a:solidFill>
                <a:latin typeface="Helvetica"/>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Helvetica"/>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Helvetica"/>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Helvetica"/>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Helvetic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b="1" dirty="0">
                <a:solidFill>
                  <a:schemeClr val="bg1"/>
                </a:solidFill>
              </a:rPr>
              <a:t>Melissa Garza</a:t>
            </a:r>
          </a:p>
          <a:p>
            <a:pPr marL="0" indent="0">
              <a:buNone/>
            </a:pPr>
            <a:r>
              <a:rPr lang="en-US" sz="1800" dirty="0">
                <a:solidFill>
                  <a:schemeClr val="bg1"/>
                </a:solidFill>
              </a:rPr>
              <a:t>Mortgage Portfolio Manager</a:t>
            </a:r>
          </a:p>
          <a:p>
            <a:pPr marL="0" indent="0">
              <a:buNone/>
            </a:pPr>
            <a:r>
              <a:rPr lang="en-US" sz="1800" dirty="0">
                <a:solidFill>
                  <a:schemeClr val="bg1"/>
                </a:solidFill>
              </a:rPr>
              <a:t>Dallas Area Habitat for Humanity</a:t>
            </a:r>
          </a:p>
        </p:txBody>
      </p:sp>
      <p:sp>
        <p:nvSpPr>
          <p:cNvPr id="6" name="Rectangle 5">
            <a:extLst>
              <a:ext uri="{FF2B5EF4-FFF2-40B4-BE49-F238E27FC236}">
                <a16:creationId xmlns:a16="http://schemas.microsoft.com/office/drawing/2014/main" id="{3938E239-C2EF-204E-929D-B9E904AAA2BC}"/>
              </a:ext>
            </a:extLst>
          </p:cNvPr>
          <p:cNvSpPr/>
          <p:nvPr/>
        </p:nvSpPr>
        <p:spPr>
          <a:xfrm>
            <a:off x="0" y="-208872"/>
            <a:ext cx="8680450" cy="756381"/>
          </a:xfrm>
          <a:prstGeom prst="rect">
            <a:avLst/>
          </a:prstGeom>
          <a:solidFill>
            <a:srgbClr val="009DCE"/>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173831" indent="-173831" algn="ctr" defTabSz="685800" fontAlgn="base">
              <a:spcBef>
                <a:spcPct val="0"/>
              </a:spcBef>
              <a:spcAft>
                <a:spcPct val="0"/>
              </a:spcAft>
              <a:buFont typeface="Arial" pitchFamily="34" charset="0"/>
              <a:buChar char="•"/>
            </a:pPr>
            <a:endParaRPr lang="en-US" sz="1500">
              <a:solidFill>
                <a:prstClr val="black"/>
              </a:solidFill>
            </a:endParaRPr>
          </a:p>
        </p:txBody>
      </p:sp>
      <p:sp>
        <p:nvSpPr>
          <p:cNvPr id="7" name="Rectangle 6">
            <a:extLst>
              <a:ext uri="{FF2B5EF4-FFF2-40B4-BE49-F238E27FC236}">
                <a16:creationId xmlns:a16="http://schemas.microsoft.com/office/drawing/2014/main" id="{30C01162-0AA8-844C-9705-787DB301CECF}"/>
              </a:ext>
            </a:extLst>
          </p:cNvPr>
          <p:cNvSpPr/>
          <p:nvPr/>
        </p:nvSpPr>
        <p:spPr>
          <a:xfrm>
            <a:off x="8137502" y="-208872"/>
            <a:ext cx="1006498" cy="756382"/>
          </a:xfrm>
          <a:prstGeom prst="rect">
            <a:avLst/>
          </a:prstGeom>
          <a:solidFill>
            <a:srgbClr val="B8D000"/>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173831" indent="-173831" algn="ctr" defTabSz="685800" fontAlgn="base">
              <a:spcBef>
                <a:spcPct val="0"/>
              </a:spcBef>
              <a:spcAft>
                <a:spcPct val="0"/>
              </a:spcAft>
              <a:buFont typeface="Arial" pitchFamily="34" charset="0"/>
              <a:buChar char="•"/>
            </a:pPr>
            <a:endParaRPr lang="en-US" sz="1500">
              <a:solidFill>
                <a:prstClr val="black"/>
              </a:solidFill>
            </a:endParaRPr>
          </a:p>
        </p:txBody>
      </p:sp>
      <p:pic>
        <p:nvPicPr>
          <p:cNvPr id="11" name="Picture 10" descr="Text&#10;&#10;Description automatically generated">
            <a:extLst>
              <a:ext uri="{FF2B5EF4-FFF2-40B4-BE49-F238E27FC236}">
                <a16:creationId xmlns:a16="http://schemas.microsoft.com/office/drawing/2014/main" id="{F4496B73-F2BA-42BF-BAD3-CC17773115EB}"/>
              </a:ext>
            </a:extLst>
          </p:cNvPr>
          <p:cNvPicPr>
            <a:picLocks noChangeAspect="1"/>
          </p:cNvPicPr>
          <p:nvPr/>
        </p:nvPicPr>
        <p:blipFill>
          <a:blip r:embed="rId3"/>
          <a:stretch>
            <a:fillRect/>
          </a:stretch>
        </p:blipFill>
        <p:spPr>
          <a:xfrm>
            <a:off x="103745" y="-51600"/>
            <a:ext cx="1575039" cy="527539"/>
          </a:xfrm>
          <a:prstGeom prst="rect">
            <a:avLst/>
          </a:prstGeom>
        </p:spPr>
      </p:pic>
    </p:spTree>
    <p:extLst>
      <p:ext uri="{BB962C8B-B14F-4D97-AF65-F5344CB8AC3E}">
        <p14:creationId xmlns:p14="http://schemas.microsoft.com/office/powerpoint/2010/main" val="4194088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96989-10E8-BD4B-9660-747D457713D4}"/>
              </a:ext>
            </a:extLst>
          </p:cNvPr>
          <p:cNvSpPr>
            <a:spLocks noGrp="1"/>
          </p:cNvSpPr>
          <p:nvPr>
            <p:ph type="title"/>
          </p:nvPr>
        </p:nvSpPr>
        <p:spPr>
          <a:xfrm>
            <a:off x="984738" y="584536"/>
            <a:ext cx="7202659" cy="857250"/>
          </a:xfrm>
        </p:spPr>
        <p:txBody>
          <a:bodyPr>
            <a:normAutofit/>
          </a:bodyPr>
          <a:lstStyle/>
          <a:p>
            <a:pPr algn="ctr"/>
            <a:r>
              <a:rPr lang="en-US" sz="2500" u="sng"/>
              <a:t>About Dallas Habitat</a:t>
            </a:r>
            <a:endParaRPr lang="en-US" sz="2500"/>
          </a:p>
        </p:txBody>
      </p:sp>
      <p:sp>
        <p:nvSpPr>
          <p:cNvPr id="3" name="Content Placeholder 2">
            <a:extLst>
              <a:ext uri="{FF2B5EF4-FFF2-40B4-BE49-F238E27FC236}">
                <a16:creationId xmlns:a16="http://schemas.microsoft.com/office/drawing/2014/main" id="{4893FE7C-5681-E646-BED2-785822BA2344}"/>
              </a:ext>
            </a:extLst>
          </p:cNvPr>
          <p:cNvSpPr>
            <a:spLocks noGrp="1"/>
          </p:cNvSpPr>
          <p:nvPr>
            <p:ph idx="1"/>
          </p:nvPr>
        </p:nvSpPr>
        <p:spPr>
          <a:xfrm>
            <a:off x="173346" y="1441786"/>
            <a:ext cx="8823615" cy="3575106"/>
          </a:xfrm>
        </p:spPr>
        <p:txBody>
          <a:bodyPr>
            <a:normAutofit/>
          </a:bodyPr>
          <a:lstStyle/>
          <a:p>
            <a:pPr marL="0" indent="0">
              <a:buNone/>
            </a:pPr>
            <a:r>
              <a:rPr lang="en-US" sz="1500" b="1"/>
              <a:t>Dallas Habitat supports first-time home buyers through:</a:t>
            </a:r>
          </a:p>
          <a:p>
            <a:pPr marL="0" indent="0">
              <a:buNone/>
            </a:pPr>
            <a:endParaRPr lang="en-US" sz="1000" b="1"/>
          </a:p>
          <a:p>
            <a:pPr>
              <a:lnSpc>
                <a:spcPct val="150000"/>
              </a:lnSpc>
            </a:pPr>
            <a:r>
              <a:rPr lang="en-US" sz="1500" b="1">
                <a:solidFill>
                  <a:srgbClr val="009DCE"/>
                </a:solidFill>
              </a:rPr>
              <a:t>Homeownership Counseling</a:t>
            </a:r>
          </a:p>
          <a:p>
            <a:pPr lvl="1">
              <a:lnSpc>
                <a:spcPct val="150000"/>
              </a:lnSpc>
              <a:buFont typeface="Courier New" panose="02070309020205020404" pitchFamily="49" charset="0"/>
              <a:buChar char="o"/>
            </a:pPr>
            <a:r>
              <a:rPr lang="en-US" sz="1200" b="1"/>
              <a:t>One-on-one, personalized coaching </a:t>
            </a:r>
            <a:r>
              <a:rPr lang="en-US" sz="1200"/>
              <a:t>to help buyers prepare for homeownership. Buyers meet with a HUD-certified Counselor to identify obstacles to homeownership, develop/attain financial goals, and become “</a:t>
            </a:r>
            <a:r>
              <a:rPr lang="en-US" sz="1200" b="1"/>
              <a:t>Mortgage Ready</a:t>
            </a:r>
            <a:r>
              <a:rPr lang="en-US" sz="1200"/>
              <a:t>”.</a:t>
            </a:r>
          </a:p>
          <a:p>
            <a:pPr>
              <a:lnSpc>
                <a:spcPct val="150000"/>
              </a:lnSpc>
            </a:pPr>
            <a:r>
              <a:rPr lang="en-US" sz="1500" b="1">
                <a:solidFill>
                  <a:srgbClr val="009DCE"/>
                </a:solidFill>
              </a:rPr>
              <a:t>Homebuyer + Financial Education</a:t>
            </a:r>
          </a:p>
          <a:p>
            <a:pPr lvl="1">
              <a:lnSpc>
                <a:spcPct val="150000"/>
              </a:lnSpc>
              <a:buFont typeface="Courier New" panose="02070309020205020404" pitchFamily="49" charset="0"/>
              <a:buChar char="o"/>
            </a:pPr>
            <a:r>
              <a:rPr lang="en-US" sz="1200"/>
              <a:t>Open to anyone, anywhere. All resources </a:t>
            </a:r>
            <a:r>
              <a:rPr lang="en-US" sz="1200" b="1"/>
              <a:t>available online </a:t>
            </a:r>
            <a:r>
              <a:rPr lang="en-US" sz="1200"/>
              <a:t>and most courses </a:t>
            </a:r>
            <a:r>
              <a:rPr lang="en-US" sz="1200" b="1"/>
              <a:t>offered at no-cost</a:t>
            </a:r>
            <a:r>
              <a:rPr lang="en-US" sz="1200"/>
              <a:t>. </a:t>
            </a:r>
          </a:p>
          <a:p>
            <a:pPr>
              <a:lnSpc>
                <a:spcPct val="150000"/>
              </a:lnSpc>
            </a:pPr>
            <a:r>
              <a:rPr lang="en-US" sz="1500" b="1">
                <a:solidFill>
                  <a:srgbClr val="009DCE"/>
                </a:solidFill>
              </a:rPr>
              <a:t>Affordable Homeownership Program</a:t>
            </a:r>
          </a:p>
          <a:p>
            <a:pPr lvl="1">
              <a:lnSpc>
                <a:spcPct val="150000"/>
              </a:lnSpc>
              <a:buFont typeface="Courier New" panose="02070309020205020404" pitchFamily="49" charset="0"/>
              <a:buChar char="o"/>
            </a:pPr>
            <a:r>
              <a:rPr lang="en-US" sz="1200"/>
              <a:t>Dallas Habitat builds ~roughly 20 homes/year available to those who meet qualification criteria. Through affordable financing and down payment assistance, Habitat homeowners maintain </a:t>
            </a:r>
            <a:r>
              <a:rPr lang="en-US" sz="1200" b="1"/>
              <a:t>long-term housing affordability</a:t>
            </a:r>
            <a:r>
              <a:rPr lang="en-US" sz="1200"/>
              <a:t>. </a:t>
            </a:r>
          </a:p>
          <a:p>
            <a:pPr marL="0" indent="0">
              <a:buNone/>
            </a:pPr>
            <a:endParaRPr lang="en-US" sz="1700"/>
          </a:p>
          <a:p>
            <a:endParaRPr lang="en-US"/>
          </a:p>
        </p:txBody>
      </p:sp>
      <p:sp>
        <p:nvSpPr>
          <p:cNvPr id="4" name="Rectangle 3">
            <a:extLst>
              <a:ext uri="{FF2B5EF4-FFF2-40B4-BE49-F238E27FC236}">
                <a16:creationId xmlns:a16="http://schemas.microsoft.com/office/drawing/2014/main" id="{D1362FC0-A6F6-C949-B37C-9858D1F05ECA}"/>
              </a:ext>
            </a:extLst>
          </p:cNvPr>
          <p:cNvSpPr/>
          <p:nvPr/>
        </p:nvSpPr>
        <p:spPr>
          <a:xfrm>
            <a:off x="0" y="0"/>
            <a:ext cx="8680450" cy="756381"/>
          </a:xfrm>
          <a:prstGeom prst="rect">
            <a:avLst/>
          </a:prstGeom>
          <a:solidFill>
            <a:srgbClr val="009DCE"/>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173831" indent="-173831" algn="ctr" defTabSz="685800" fontAlgn="base">
              <a:spcBef>
                <a:spcPct val="0"/>
              </a:spcBef>
              <a:spcAft>
                <a:spcPct val="0"/>
              </a:spcAft>
              <a:buFont typeface="Arial" pitchFamily="34" charset="0"/>
              <a:buChar char="•"/>
            </a:pPr>
            <a:endParaRPr lang="en-US" sz="1500">
              <a:solidFill>
                <a:prstClr val="black"/>
              </a:solidFill>
            </a:endParaRPr>
          </a:p>
        </p:txBody>
      </p:sp>
      <p:sp>
        <p:nvSpPr>
          <p:cNvPr id="5" name="Rectangle 4">
            <a:extLst>
              <a:ext uri="{FF2B5EF4-FFF2-40B4-BE49-F238E27FC236}">
                <a16:creationId xmlns:a16="http://schemas.microsoft.com/office/drawing/2014/main" id="{58EF61E2-35CC-E74C-A6D1-65CD35E37DC0}"/>
              </a:ext>
            </a:extLst>
          </p:cNvPr>
          <p:cNvSpPr/>
          <p:nvPr/>
        </p:nvSpPr>
        <p:spPr>
          <a:xfrm>
            <a:off x="8137502" y="-1"/>
            <a:ext cx="1006498" cy="756382"/>
          </a:xfrm>
          <a:prstGeom prst="rect">
            <a:avLst/>
          </a:prstGeom>
          <a:solidFill>
            <a:srgbClr val="B8D000"/>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173831" indent="-173831" algn="ctr" defTabSz="685800" fontAlgn="base">
              <a:spcBef>
                <a:spcPct val="0"/>
              </a:spcBef>
              <a:spcAft>
                <a:spcPct val="0"/>
              </a:spcAft>
              <a:buFont typeface="Arial" pitchFamily="34" charset="0"/>
              <a:buChar char="•"/>
            </a:pPr>
            <a:endParaRPr lang="en-US" sz="1500">
              <a:solidFill>
                <a:prstClr val="black"/>
              </a:solidFill>
            </a:endParaRPr>
          </a:p>
        </p:txBody>
      </p:sp>
      <p:pic>
        <p:nvPicPr>
          <p:cNvPr id="9" name="Picture 8" descr="Text&#10;&#10;Description automatically generated">
            <a:extLst>
              <a:ext uri="{FF2B5EF4-FFF2-40B4-BE49-F238E27FC236}">
                <a16:creationId xmlns:a16="http://schemas.microsoft.com/office/drawing/2014/main" id="{074C01C6-73A0-40EF-BD5D-724596A132B4}"/>
              </a:ext>
            </a:extLst>
          </p:cNvPr>
          <p:cNvPicPr>
            <a:picLocks noChangeAspect="1"/>
          </p:cNvPicPr>
          <p:nvPr/>
        </p:nvPicPr>
        <p:blipFill>
          <a:blip r:embed="rId3"/>
          <a:stretch>
            <a:fillRect/>
          </a:stretch>
        </p:blipFill>
        <p:spPr>
          <a:xfrm>
            <a:off x="395257" y="126608"/>
            <a:ext cx="1575039" cy="527539"/>
          </a:xfrm>
          <a:prstGeom prst="rect">
            <a:avLst/>
          </a:prstGeom>
        </p:spPr>
      </p:pic>
    </p:spTree>
    <p:extLst>
      <p:ext uri="{BB962C8B-B14F-4D97-AF65-F5344CB8AC3E}">
        <p14:creationId xmlns:p14="http://schemas.microsoft.com/office/powerpoint/2010/main" val="3965195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96989-10E8-BD4B-9660-747D457713D4}"/>
              </a:ext>
            </a:extLst>
          </p:cNvPr>
          <p:cNvSpPr>
            <a:spLocks noGrp="1"/>
          </p:cNvSpPr>
          <p:nvPr>
            <p:ph type="title"/>
          </p:nvPr>
        </p:nvSpPr>
        <p:spPr>
          <a:xfrm>
            <a:off x="984738" y="584536"/>
            <a:ext cx="7202659" cy="857250"/>
          </a:xfrm>
        </p:spPr>
        <p:txBody>
          <a:bodyPr>
            <a:normAutofit fontScale="90000"/>
          </a:bodyPr>
          <a:lstStyle/>
          <a:p>
            <a:pPr algn="ctr"/>
            <a:r>
              <a:rPr lang="en-US" sz="2500" u="sng"/>
              <a:t>Who Qualifies for Habitat’s Financial Assistance</a:t>
            </a:r>
            <a:r>
              <a:rPr lang="en-US" sz="2500"/>
              <a:t>?</a:t>
            </a:r>
          </a:p>
        </p:txBody>
      </p:sp>
      <p:sp>
        <p:nvSpPr>
          <p:cNvPr id="3" name="Content Placeholder 2">
            <a:extLst>
              <a:ext uri="{FF2B5EF4-FFF2-40B4-BE49-F238E27FC236}">
                <a16:creationId xmlns:a16="http://schemas.microsoft.com/office/drawing/2014/main" id="{4893FE7C-5681-E646-BED2-785822BA2344}"/>
              </a:ext>
            </a:extLst>
          </p:cNvPr>
          <p:cNvSpPr>
            <a:spLocks noGrp="1"/>
          </p:cNvSpPr>
          <p:nvPr>
            <p:ph idx="1"/>
          </p:nvPr>
        </p:nvSpPr>
        <p:spPr>
          <a:xfrm>
            <a:off x="173346" y="1441786"/>
            <a:ext cx="8740971" cy="3575106"/>
          </a:xfrm>
        </p:spPr>
        <p:txBody>
          <a:bodyPr>
            <a:normAutofit/>
          </a:bodyPr>
          <a:lstStyle/>
          <a:p>
            <a:pPr marL="0" indent="0">
              <a:buNone/>
            </a:pPr>
            <a:r>
              <a:rPr lang="en-US" sz="1500" b="1"/>
              <a:t>To qualify for Dallas Habitat’s financial assistance, buyers must:</a:t>
            </a:r>
          </a:p>
          <a:p>
            <a:pPr>
              <a:lnSpc>
                <a:spcPct val="150000"/>
              </a:lnSpc>
            </a:pPr>
            <a:r>
              <a:rPr lang="en-US" sz="1500"/>
              <a:t>Complete Homeownership Counseling and become </a:t>
            </a:r>
            <a:r>
              <a:rPr lang="en-US" sz="1500" i="1"/>
              <a:t>“Mortgage-Ready”</a:t>
            </a:r>
          </a:p>
          <a:p>
            <a:pPr lvl="1">
              <a:lnSpc>
                <a:spcPct val="150000"/>
              </a:lnSpc>
            </a:pPr>
            <a:r>
              <a:rPr lang="en-US" sz="1200" i="1"/>
              <a:t>Mortgage-Ready means demonstrating stable income, a good credit history with a score of 620+, at least $3,000 saved for upfront costs, and completion of pre-purchase education. </a:t>
            </a:r>
          </a:p>
          <a:p>
            <a:pPr>
              <a:lnSpc>
                <a:spcPct val="150000"/>
              </a:lnSpc>
            </a:pPr>
            <a:r>
              <a:rPr lang="en-US" sz="1500">
                <a:latin typeface="Helvetica" pitchFamily="2" charset="0"/>
              </a:rPr>
              <a:t>Earn </a:t>
            </a:r>
            <a:r>
              <a:rPr lang="en-US" sz="1500">
                <a:latin typeface="Helvetica" pitchFamily="2" charset="0"/>
                <a:cs typeface="Calibri" panose="020F0502020204030204" pitchFamily="34" charset="0"/>
              </a:rPr>
              <a:t>≤ 80% Area Median Income</a:t>
            </a:r>
          </a:p>
          <a:p>
            <a:pPr>
              <a:lnSpc>
                <a:spcPct val="150000"/>
              </a:lnSpc>
            </a:pPr>
            <a:r>
              <a:rPr lang="en-US" sz="1500">
                <a:latin typeface="Helvetica" pitchFamily="2" charset="0"/>
                <a:cs typeface="Calibri" panose="020F0502020204030204" pitchFamily="34" charset="0"/>
              </a:rPr>
              <a:t>Meet Habitat’s loan qualification criteria </a:t>
            </a:r>
          </a:p>
          <a:p>
            <a:pPr>
              <a:lnSpc>
                <a:spcPct val="150000"/>
              </a:lnSpc>
            </a:pPr>
            <a:r>
              <a:rPr lang="en-US" sz="1500">
                <a:latin typeface="Helvetica" pitchFamily="2" charset="0"/>
                <a:cs typeface="Calibri" panose="020F0502020204030204" pitchFamily="34" charset="0"/>
              </a:rPr>
              <a:t>Choose to buy a Dallas Habitat home</a:t>
            </a:r>
          </a:p>
          <a:p>
            <a:pPr marL="0" indent="0">
              <a:buNone/>
            </a:pPr>
            <a:endParaRPr lang="en-US" sz="1200">
              <a:latin typeface="Helvetica" pitchFamily="2" charset="0"/>
              <a:cs typeface="Calibri" panose="020F0502020204030204" pitchFamily="34" charset="0"/>
            </a:endParaRPr>
          </a:p>
          <a:p>
            <a:pPr marL="0" indent="0" algn="ctr">
              <a:buNone/>
            </a:pPr>
            <a:r>
              <a:rPr lang="en-US" sz="1200" b="1" u="sng">
                <a:solidFill>
                  <a:schemeClr val="tx1">
                    <a:lumMod val="75000"/>
                    <a:lumOff val="25000"/>
                  </a:schemeClr>
                </a:solidFill>
              </a:rPr>
              <a:t>80% AMI Income Limits</a:t>
            </a:r>
            <a:r>
              <a:rPr lang="en-US" sz="1200" b="1">
                <a:solidFill>
                  <a:schemeClr val="tx1">
                    <a:lumMod val="75000"/>
                    <a:lumOff val="25000"/>
                  </a:schemeClr>
                </a:solidFill>
              </a:rPr>
              <a:t> </a:t>
            </a:r>
            <a:r>
              <a:rPr lang="en-US" sz="1200" b="1">
                <a:solidFill>
                  <a:srgbClr val="009DCE"/>
                </a:solidFill>
              </a:rPr>
              <a:t>*</a:t>
            </a:r>
            <a:r>
              <a:rPr lang="en-US" sz="1200" b="1" i="1">
                <a:solidFill>
                  <a:srgbClr val="009DCE"/>
                </a:solidFill>
              </a:rPr>
              <a:t>Note: These are </a:t>
            </a:r>
            <a:r>
              <a:rPr lang="en-US" sz="1200" b="1" i="1" u="sng">
                <a:solidFill>
                  <a:srgbClr val="009DCE"/>
                </a:solidFill>
              </a:rPr>
              <a:t>not</a:t>
            </a:r>
            <a:r>
              <a:rPr lang="en-US" sz="1200" b="1" i="1">
                <a:solidFill>
                  <a:srgbClr val="009DCE"/>
                </a:solidFill>
              </a:rPr>
              <a:t> the income guidelines for counseling</a:t>
            </a:r>
          </a:p>
          <a:p>
            <a:pPr marL="0" indent="0">
              <a:buNone/>
            </a:pPr>
            <a:endParaRPr lang="en-US" sz="1500" b="1"/>
          </a:p>
          <a:p>
            <a:pPr marL="0" indent="0">
              <a:buNone/>
            </a:pPr>
            <a:endParaRPr lang="en-US" sz="1700"/>
          </a:p>
          <a:p>
            <a:endParaRPr lang="en-US"/>
          </a:p>
        </p:txBody>
      </p:sp>
      <p:sp>
        <p:nvSpPr>
          <p:cNvPr id="4" name="Rectangle 3">
            <a:extLst>
              <a:ext uri="{FF2B5EF4-FFF2-40B4-BE49-F238E27FC236}">
                <a16:creationId xmlns:a16="http://schemas.microsoft.com/office/drawing/2014/main" id="{D1362FC0-A6F6-C949-B37C-9858D1F05ECA}"/>
              </a:ext>
            </a:extLst>
          </p:cNvPr>
          <p:cNvSpPr/>
          <p:nvPr/>
        </p:nvSpPr>
        <p:spPr>
          <a:xfrm>
            <a:off x="0" y="0"/>
            <a:ext cx="8680450" cy="756381"/>
          </a:xfrm>
          <a:prstGeom prst="rect">
            <a:avLst/>
          </a:prstGeom>
          <a:solidFill>
            <a:srgbClr val="009DCE"/>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173831" indent="-173831" algn="ctr" defTabSz="685800" fontAlgn="base">
              <a:spcBef>
                <a:spcPct val="0"/>
              </a:spcBef>
              <a:spcAft>
                <a:spcPct val="0"/>
              </a:spcAft>
              <a:buFont typeface="Arial" pitchFamily="34" charset="0"/>
              <a:buChar char="•"/>
            </a:pPr>
            <a:endParaRPr lang="en-US" sz="1500">
              <a:solidFill>
                <a:prstClr val="black"/>
              </a:solidFill>
            </a:endParaRPr>
          </a:p>
        </p:txBody>
      </p:sp>
      <p:sp>
        <p:nvSpPr>
          <p:cNvPr id="5" name="Rectangle 4">
            <a:extLst>
              <a:ext uri="{FF2B5EF4-FFF2-40B4-BE49-F238E27FC236}">
                <a16:creationId xmlns:a16="http://schemas.microsoft.com/office/drawing/2014/main" id="{58EF61E2-35CC-E74C-A6D1-65CD35E37DC0}"/>
              </a:ext>
            </a:extLst>
          </p:cNvPr>
          <p:cNvSpPr/>
          <p:nvPr/>
        </p:nvSpPr>
        <p:spPr>
          <a:xfrm>
            <a:off x="8137502" y="-1"/>
            <a:ext cx="1006498" cy="756382"/>
          </a:xfrm>
          <a:prstGeom prst="rect">
            <a:avLst/>
          </a:prstGeom>
          <a:solidFill>
            <a:srgbClr val="B8D000"/>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173831" indent="-173831" algn="ctr" defTabSz="685800" fontAlgn="base">
              <a:spcBef>
                <a:spcPct val="0"/>
              </a:spcBef>
              <a:spcAft>
                <a:spcPct val="0"/>
              </a:spcAft>
              <a:buFont typeface="Arial" pitchFamily="34" charset="0"/>
              <a:buChar char="•"/>
            </a:pPr>
            <a:endParaRPr lang="en-US" sz="1500">
              <a:solidFill>
                <a:prstClr val="black"/>
              </a:solidFill>
            </a:endParaRPr>
          </a:p>
        </p:txBody>
      </p:sp>
      <p:pic>
        <p:nvPicPr>
          <p:cNvPr id="9" name="Picture 8" descr="Text&#10;&#10;Description automatically generated">
            <a:extLst>
              <a:ext uri="{FF2B5EF4-FFF2-40B4-BE49-F238E27FC236}">
                <a16:creationId xmlns:a16="http://schemas.microsoft.com/office/drawing/2014/main" id="{074C01C6-73A0-40EF-BD5D-724596A132B4}"/>
              </a:ext>
            </a:extLst>
          </p:cNvPr>
          <p:cNvPicPr>
            <a:picLocks noChangeAspect="1"/>
          </p:cNvPicPr>
          <p:nvPr/>
        </p:nvPicPr>
        <p:blipFill>
          <a:blip r:embed="rId3"/>
          <a:stretch>
            <a:fillRect/>
          </a:stretch>
        </p:blipFill>
        <p:spPr>
          <a:xfrm>
            <a:off x="395257" y="126608"/>
            <a:ext cx="1575039" cy="527539"/>
          </a:xfrm>
          <a:prstGeom prst="rect">
            <a:avLst/>
          </a:prstGeom>
        </p:spPr>
      </p:pic>
      <p:graphicFrame>
        <p:nvGraphicFramePr>
          <p:cNvPr id="6" name="Table 6">
            <a:extLst>
              <a:ext uri="{FF2B5EF4-FFF2-40B4-BE49-F238E27FC236}">
                <a16:creationId xmlns:a16="http://schemas.microsoft.com/office/drawing/2014/main" id="{8EA85531-697F-48EB-90E1-5971F057C79A}"/>
              </a:ext>
            </a:extLst>
          </p:cNvPr>
          <p:cNvGraphicFramePr>
            <a:graphicFrameLocks noGrp="1"/>
          </p:cNvGraphicFramePr>
          <p:nvPr>
            <p:extLst>
              <p:ext uri="{D42A27DB-BD31-4B8C-83A1-F6EECF244321}">
                <p14:modId xmlns:p14="http://schemas.microsoft.com/office/powerpoint/2010/main" val="2535891910"/>
              </p:ext>
            </p:extLst>
          </p:nvPr>
        </p:nvGraphicFramePr>
        <p:xfrm>
          <a:off x="534716" y="4429788"/>
          <a:ext cx="8088896" cy="587104"/>
        </p:xfrm>
        <a:graphic>
          <a:graphicData uri="http://schemas.openxmlformats.org/drawingml/2006/table">
            <a:tbl>
              <a:tblPr firstRow="1" bandRow="1">
                <a:tableStyleId>{5C22544A-7EE6-4342-B048-85BDC9FD1C3A}</a:tableStyleId>
              </a:tblPr>
              <a:tblGrid>
                <a:gridCol w="1188331">
                  <a:extLst>
                    <a:ext uri="{9D8B030D-6E8A-4147-A177-3AD203B41FA5}">
                      <a16:colId xmlns:a16="http://schemas.microsoft.com/office/drawing/2014/main" val="878507373"/>
                    </a:ext>
                  </a:extLst>
                </a:gridCol>
                <a:gridCol w="719497">
                  <a:extLst>
                    <a:ext uri="{9D8B030D-6E8A-4147-A177-3AD203B41FA5}">
                      <a16:colId xmlns:a16="http://schemas.microsoft.com/office/drawing/2014/main" val="2063034231"/>
                    </a:ext>
                  </a:extLst>
                </a:gridCol>
                <a:gridCol w="647902">
                  <a:extLst>
                    <a:ext uri="{9D8B030D-6E8A-4147-A177-3AD203B41FA5}">
                      <a16:colId xmlns:a16="http://schemas.microsoft.com/office/drawing/2014/main" val="1694696951"/>
                    </a:ext>
                  </a:extLst>
                </a:gridCol>
                <a:gridCol w="700929">
                  <a:extLst>
                    <a:ext uri="{9D8B030D-6E8A-4147-A177-3AD203B41FA5}">
                      <a16:colId xmlns:a16="http://schemas.microsoft.com/office/drawing/2014/main" val="3839576022"/>
                    </a:ext>
                  </a:extLst>
                </a:gridCol>
                <a:gridCol w="782162">
                  <a:extLst>
                    <a:ext uri="{9D8B030D-6E8A-4147-A177-3AD203B41FA5}">
                      <a16:colId xmlns:a16="http://schemas.microsoft.com/office/drawing/2014/main" val="2467256929"/>
                    </a:ext>
                  </a:extLst>
                </a:gridCol>
                <a:gridCol w="810015">
                  <a:extLst>
                    <a:ext uri="{9D8B030D-6E8A-4147-A177-3AD203B41FA5}">
                      <a16:colId xmlns:a16="http://schemas.microsoft.com/office/drawing/2014/main" val="2786958505"/>
                    </a:ext>
                  </a:extLst>
                </a:gridCol>
                <a:gridCol w="810015">
                  <a:extLst>
                    <a:ext uri="{9D8B030D-6E8A-4147-A177-3AD203B41FA5}">
                      <a16:colId xmlns:a16="http://schemas.microsoft.com/office/drawing/2014/main" val="715653387"/>
                    </a:ext>
                  </a:extLst>
                </a:gridCol>
                <a:gridCol w="810015">
                  <a:extLst>
                    <a:ext uri="{9D8B030D-6E8A-4147-A177-3AD203B41FA5}">
                      <a16:colId xmlns:a16="http://schemas.microsoft.com/office/drawing/2014/main" val="2985499449"/>
                    </a:ext>
                  </a:extLst>
                </a:gridCol>
                <a:gridCol w="810015">
                  <a:extLst>
                    <a:ext uri="{9D8B030D-6E8A-4147-A177-3AD203B41FA5}">
                      <a16:colId xmlns:a16="http://schemas.microsoft.com/office/drawing/2014/main" val="3172223805"/>
                    </a:ext>
                  </a:extLst>
                </a:gridCol>
                <a:gridCol w="810015">
                  <a:extLst>
                    <a:ext uri="{9D8B030D-6E8A-4147-A177-3AD203B41FA5}">
                      <a16:colId xmlns:a16="http://schemas.microsoft.com/office/drawing/2014/main" val="749418957"/>
                    </a:ext>
                  </a:extLst>
                </a:gridCol>
              </a:tblGrid>
              <a:tr h="293552">
                <a:tc>
                  <a:txBody>
                    <a:bodyPr/>
                    <a:lstStyle/>
                    <a:p>
                      <a:r>
                        <a:rPr lang="en-US" sz="1100" b="0"/>
                        <a:t>Household Size</a:t>
                      </a:r>
                    </a:p>
                  </a:txBody>
                  <a:tcPr>
                    <a:solidFill>
                      <a:srgbClr val="009DCE"/>
                    </a:solidFill>
                  </a:tcPr>
                </a:tc>
                <a:tc>
                  <a:txBody>
                    <a:bodyPr/>
                    <a:lstStyle/>
                    <a:p>
                      <a:pPr algn="ctr"/>
                      <a:r>
                        <a:rPr lang="en-US" sz="1000" b="0"/>
                        <a:t>1</a:t>
                      </a:r>
                    </a:p>
                  </a:txBody>
                  <a:tcPr>
                    <a:solidFill>
                      <a:srgbClr val="009DCE"/>
                    </a:solidFill>
                  </a:tcPr>
                </a:tc>
                <a:tc>
                  <a:txBody>
                    <a:bodyPr/>
                    <a:lstStyle/>
                    <a:p>
                      <a:pPr algn="ctr"/>
                      <a:r>
                        <a:rPr lang="en-US" sz="1000" b="0"/>
                        <a:t>2</a:t>
                      </a:r>
                    </a:p>
                  </a:txBody>
                  <a:tcPr>
                    <a:solidFill>
                      <a:srgbClr val="009DCE"/>
                    </a:solidFill>
                  </a:tcPr>
                </a:tc>
                <a:tc>
                  <a:txBody>
                    <a:bodyPr/>
                    <a:lstStyle/>
                    <a:p>
                      <a:pPr algn="ctr"/>
                      <a:r>
                        <a:rPr lang="en-US" sz="1000" b="0"/>
                        <a:t>3</a:t>
                      </a:r>
                    </a:p>
                  </a:txBody>
                  <a:tcPr>
                    <a:solidFill>
                      <a:srgbClr val="009DCE"/>
                    </a:solidFill>
                  </a:tcPr>
                </a:tc>
                <a:tc>
                  <a:txBody>
                    <a:bodyPr/>
                    <a:lstStyle/>
                    <a:p>
                      <a:pPr algn="ctr"/>
                      <a:r>
                        <a:rPr lang="en-US" sz="1000" b="0"/>
                        <a:t>4</a:t>
                      </a:r>
                    </a:p>
                  </a:txBody>
                  <a:tcPr>
                    <a:solidFill>
                      <a:srgbClr val="009DCE"/>
                    </a:solidFill>
                  </a:tcPr>
                </a:tc>
                <a:tc>
                  <a:txBody>
                    <a:bodyPr/>
                    <a:lstStyle/>
                    <a:p>
                      <a:pPr algn="ctr"/>
                      <a:r>
                        <a:rPr lang="en-US" sz="1000" b="0"/>
                        <a:t>5</a:t>
                      </a:r>
                    </a:p>
                  </a:txBody>
                  <a:tcPr>
                    <a:solidFill>
                      <a:srgbClr val="009DCE"/>
                    </a:solidFill>
                  </a:tcPr>
                </a:tc>
                <a:tc>
                  <a:txBody>
                    <a:bodyPr/>
                    <a:lstStyle/>
                    <a:p>
                      <a:pPr algn="ctr"/>
                      <a:r>
                        <a:rPr lang="en-US" sz="1000" b="0"/>
                        <a:t>6</a:t>
                      </a:r>
                    </a:p>
                  </a:txBody>
                  <a:tcPr>
                    <a:solidFill>
                      <a:srgbClr val="009DCE"/>
                    </a:solidFill>
                  </a:tcPr>
                </a:tc>
                <a:tc>
                  <a:txBody>
                    <a:bodyPr/>
                    <a:lstStyle/>
                    <a:p>
                      <a:pPr algn="ctr"/>
                      <a:r>
                        <a:rPr lang="en-US" sz="1000" b="0"/>
                        <a:t>7</a:t>
                      </a:r>
                    </a:p>
                  </a:txBody>
                  <a:tcPr>
                    <a:solidFill>
                      <a:srgbClr val="009DCE"/>
                    </a:solidFill>
                  </a:tcPr>
                </a:tc>
                <a:tc>
                  <a:txBody>
                    <a:bodyPr/>
                    <a:lstStyle/>
                    <a:p>
                      <a:pPr algn="ctr"/>
                      <a:r>
                        <a:rPr lang="en-US" sz="1000" b="0"/>
                        <a:t>8</a:t>
                      </a:r>
                    </a:p>
                  </a:txBody>
                  <a:tcPr>
                    <a:solidFill>
                      <a:srgbClr val="009DCE"/>
                    </a:solidFill>
                  </a:tcPr>
                </a:tc>
                <a:tc>
                  <a:txBody>
                    <a:bodyPr/>
                    <a:lstStyle/>
                    <a:p>
                      <a:pPr algn="ctr"/>
                      <a:r>
                        <a:rPr lang="en-US" sz="1000" b="0"/>
                        <a:t>9</a:t>
                      </a:r>
                    </a:p>
                  </a:txBody>
                  <a:tcPr>
                    <a:solidFill>
                      <a:srgbClr val="009DCE"/>
                    </a:solidFill>
                  </a:tcPr>
                </a:tc>
                <a:extLst>
                  <a:ext uri="{0D108BD9-81ED-4DB2-BD59-A6C34878D82A}">
                    <a16:rowId xmlns:a16="http://schemas.microsoft.com/office/drawing/2014/main" val="1823693903"/>
                  </a:ext>
                </a:extLst>
              </a:tr>
              <a:tr h="293552">
                <a:tc>
                  <a:txBody>
                    <a:bodyPr/>
                    <a:lstStyle/>
                    <a:p>
                      <a:r>
                        <a:rPr lang="en-US" sz="1100"/>
                        <a:t>Max Income</a:t>
                      </a:r>
                    </a:p>
                  </a:txBody>
                  <a:tcPr>
                    <a:solidFill>
                      <a:schemeClr val="bg1">
                        <a:lumMod val="85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    $61,800 </a:t>
                      </a:r>
                    </a:p>
                  </a:txBody>
                  <a:tcPr marL="9525" marR="9525" marT="9525" marB="0" anchor="b">
                    <a:solidFill>
                      <a:schemeClr val="bg1">
                        <a:lumMod val="85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   $70,600 </a:t>
                      </a:r>
                    </a:p>
                  </a:txBody>
                  <a:tcPr marL="9525" marR="9525" marT="9525" marB="0" anchor="b">
                    <a:solidFill>
                      <a:schemeClr val="bg1">
                        <a:lumMod val="85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   $79,450 </a:t>
                      </a:r>
                    </a:p>
                  </a:txBody>
                  <a:tcPr marL="9525" marR="9525" marT="9525" marB="0" anchor="b">
                    <a:solidFill>
                      <a:schemeClr val="bg1">
                        <a:lumMod val="85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    $88,250 </a:t>
                      </a:r>
                    </a:p>
                  </a:txBody>
                  <a:tcPr marL="9525" marR="9525" marT="9525" marB="0" anchor="b">
                    <a:solidFill>
                      <a:schemeClr val="bg1">
                        <a:lumMod val="85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     $95,350</a:t>
                      </a:r>
                    </a:p>
                  </a:txBody>
                  <a:tcPr marL="9525" marR="9525" marT="9525" marB="0" anchor="b">
                    <a:solidFill>
                      <a:schemeClr val="bg1">
                        <a:lumMod val="85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     $102,400</a:t>
                      </a:r>
                    </a:p>
                  </a:txBody>
                  <a:tcPr marL="9525" marR="9525" marT="9525" marB="0" anchor="b">
                    <a:solidFill>
                      <a:schemeClr val="bg1">
                        <a:lumMod val="85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     $109,450</a:t>
                      </a:r>
                    </a:p>
                  </a:txBody>
                  <a:tcPr marL="9525" marR="9525" marT="9525" marB="0" anchor="b">
                    <a:solidFill>
                      <a:schemeClr val="bg1">
                        <a:lumMod val="85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     $116,500</a:t>
                      </a:r>
                    </a:p>
                  </a:txBody>
                  <a:tcPr marL="9525" marR="9525" marT="9525" marB="0" anchor="b">
                    <a:solidFill>
                      <a:schemeClr val="bg1">
                        <a:lumMod val="85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    </a:t>
                      </a:r>
                      <a:r>
                        <a:rPr lang="en-US" sz="1100" b="0" i="0" u="none" strike="noStrike">
                          <a:solidFill>
                            <a:srgbClr val="000000"/>
                          </a:solidFill>
                          <a:effectLst/>
                          <a:latin typeface="Calibri" panose="020F0502020204030204" pitchFamily="34" charset="0"/>
                        </a:rPr>
                        <a:t>$123,550</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1103277844"/>
                  </a:ext>
                </a:extLst>
              </a:tr>
            </a:tbl>
          </a:graphicData>
        </a:graphic>
      </p:graphicFrame>
    </p:spTree>
    <p:extLst>
      <p:ext uri="{BB962C8B-B14F-4D97-AF65-F5344CB8AC3E}">
        <p14:creationId xmlns:p14="http://schemas.microsoft.com/office/powerpoint/2010/main" val="158235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96989-10E8-BD4B-9660-747D457713D4}"/>
              </a:ext>
            </a:extLst>
          </p:cNvPr>
          <p:cNvSpPr>
            <a:spLocks noGrp="1"/>
          </p:cNvSpPr>
          <p:nvPr>
            <p:ph type="title"/>
          </p:nvPr>
        </p:nvSpPr>
        <p:spPr>
          <a:xfrm>
            <a:off x="984738" y="584537"/>
            <a:ext cx="7202659" cy="857250"/>
          </a:xfrm>
        </p:spPr>
        <p:txBody>
          <a:bodyPr>
            <a:normAutofit/>
          </a:bodyPr>
          <a:lstStyle/>
          <a:p>
            <a:pPr algn="ctr"/>
            <a:r>
              <a:rPr lang="en-US" sz="2500" u="sng"/>
              <a:t>Types of Financial Assistance</a:t>
            </a:r>
          </a:p>
        </p:txBody>
      </p:sp>
      <p:sp>
        <p:nvSpPr>
          <p:cNvPr id="3" name="Content Placeholder 2">
            <a:extLst>
              <a:ext uri="{FF2B5EF4-FFF2-40B4-BE49-F238E27FC236}">
                <a16:creationId xmlns:a16="http://schemas.microsoft.com/office/drawing/2014/main" id="{4893FE7C-5681-E646-BED2-785822BA2344}"/>
              </a:ext>
            </a:extLst>
          </p:cNvPr>
          <p:cNvSpPr>
            <a:spLocks noGrp="1"/>
          </p:cNvSpPr>
          <p:nvPr>
            <p:ph idx="1"/>
          </p:nvPr>
        </p:nvSpPr>
        <p:spPr>
          <a:xfrm>
            <a:off x="142444" y="1490775"/>
            <a:ext cx="9001556" cy="3439680"/>
          </a:xfrm>
        </p:spPr>
        <p:txBody>
          <a:bodyPr>
            <a:normAutofit/>
          </a:bodyPr>
          <a:lstStyle/>
          <a:p>
            <a:pPr marL="0" indent="0">
              <a:buNone/>
            </a:pPr>
            <a:r>
              <a:rPr lang="en-US" sz="1500" b="1" dirty="0"/>
              <a:t>For those who qualify, Dallas Habitat provides:</a:t>
            </a:r>
          </a:p>
          <a:p>
            <a:pPr marL="0" indent="0">
              <a:buNone/>
            </a:pPr>
            <a:endParaRPr lang="en-US" sz="1000" b="1" dirty="0"/>
          </a:p>
          <a:p>
            <a:pPr>
              <a:lnSpc>
                <a:spcPct val="150000"/>
              </a:lnSpc>
            </a:pPr>
            <a:r>
              <a:rPr lang="en-US" sz="1500" b="1" dirty="0"/>
              <a:t>0% interest </a:t>
            </a:r>
            <a:r>
              <a:rPr lang="en-US" sz="1500" dirty="0"/>
              <a:t>rate mortgage (30 year fixed) </a:t>
            </a:r>
          </a:p>
          <a:p>
            <a:pPr>
              <a:lnSpc>
                <a:spcPct val="150000"/>
              </a:lnSpc>
            </a:pPr>
            <a:r>
              <a:rPr lang="en-US" sz="1500" b="1" dirty="0"/>
              <a:t>$8,000 in Down Payment Assistance</a:t>
            </a:r>
            <a:r>
              <a:rPr lang="en-US" sz="1500" dirty="0"/>
              <a:t>. No additional </a:t>
            </a:r>
            <a:r>
              <a:rPr lang="en-US" sz="1500" i="1" dirty="0"/>
              <a:t>financial</a:t>
            </a:r>
            <a:r>
              <a:rPr lang="en-US" sz="1500" dirty="0"/>
              <a:t> down payment required (“Partnership Hours” completed in lieu). </a:t>
            </a:r>
          </a:p>
          <a:p>
            <a:pPr>
              <a:lnSpc>
                <a:spcPct val="150000"/>
              </a:lnSpc>
            </a:pPr>
            <a:r>
              <a:rPr lang="en-US" sz="1500" dirty="0"/>
              <a:t>In-house </a:t>
            </a:r>
            <a:r>
              <a:rPr lang="en-US" sz="1500" b="1" dirty="0"/>
              <a:t>closing cost assistance</a:t>
            </a:r>
          </a:p>
          <a:p>
            <a:pPr>
              <a:lnSpc>
                <a:spcPct val="150000"/>
              </a:lnSpc>
            </a:pPr>
            <a:r>
              <a:rPr lang="en-US" sz="1500" dirty="0"/>
              <a:t>Ability to stack other approved funding sources, as funds are available (i.e. FHLB HELP)</a:t>
            </a:r>
          </a:p>
          <a:p>
            <a:pPr>
              <a:lnSpc>
                <a:spcPct val="150000"/>
              </a:lnSpc>
            </a:pPr>
            <a:endParaRPr lang="en-US" sz="1500" dirty="0"/>
          </a:p>
          <a:p>
            <a:pPr marL="0" indent="0">
              <a:lnSpc>
                <a:spcPct val="150000"/>
              </a:lnSpc>
              <a:buNone/>
            </a:pPr>
            <a:r>
              <a:rPr lang="en-US" sz="1400" dirty="0"/>
              <a:t>On average, Dallas Habitat mortgage payments range from </a:t>
            </a:r>
            <a:r>
              <a:rPr lang="en-US" sz="1400" b="1" dirty="0"/>
              <a:t>$950 – $1,200/month </a:t>
            </a:r>
            <a:r>
              <a:rPr lang="en-US" sz="1400" dirty="0"/>
              <a:t>(including taxes &amp; insurance)</a:t>
            </a:r>
          </a:p>
        </p:txBody>
      </p:sp>
      <p:sp>
        <p:nvSpPr>
          <p:cNvPr id="4" name="Rectangle 3">
            <a:extLst>
              <a:ext uri="{FF2B5EF4-FFF2-40B4-BE49-F238E27FC236}">
                <a16:creationId xmlns:a16="http://schemas.microsoft.com/office/drawing/2014/main" id="{D1362FC0-A6F6-C949-B37C-9858D1F05ECA}"/>
              </a:ext>
            </a:extLst>
          </p:cNvPr>
          <p:cNvSpPr/>
          <p:nvPr/>
        </p:nvSpPr>
        <p:spPr>
          <a:xfrm>
            <a:off x="0" y="0"/>
            <a:ext cx="8680450" cy="756381"/>
          </a:xfrm>
          <a:prstGeom prst="rect">
            <a:avLst/>
          </a:prstGeom>
          <a:solidFill>
            <a:srgbClr val="009DCE"/>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173831" indent="-173831" algn="ctr" defTabSz="685800" fontAlgn="base">
              <a:spcBef>
                <a:spcPct val="0"/>
              </a:spcBef>
              <a:spcAft>
                <a:spcPct val="0"/>
              </a:spcAft>
              <a:buFont typeface="Arial" pitchFamily="34" charset="0"/>
              <a:buChar char="•"/>
            </a:pPr>
            <a:endParaRPr lang="en-US" sz="1500">
              <a:solidFill>
                <a:prstClr val="black"/>
              </a:solidFill>
            </a:endParaRPr>
          </a:p>
        </p:txBody>
      </p:sp>
      <p:sp>
        <p:nvSpPr>
          <p:cNvPr id="5" name="Rectangle 4">
            <a:extLst>
              <a:ext uri="{FF2B5EF4-FFF2-40B4-BE49-F238E27FC236}">
                <a16:creationId xmlns:a16="http://schemas.microsoft.com/office/drawing/2014/main" id="{58EF61E2-35CC-E74C-A6D1-65CD35E37DC0}"/>
              </a:ext>
            </a:extLst>
          </p:cNvPr>
          <p:cNvSpPr/>
          <p:nvPr/>
        </p:nvSpPr>
        <p:spPr>
          <a:xfrm>
            <a:off x="8137502" y="-1"/>
            <a:ext cx="1006498" cy="756382"/>
          </a:xfrm>
          <a:prstGeom prst="rect">
            <a:avLst/>
          </a:prstGeom>
          <a:solidFill>
            <a:srgbClr val="B8D000"/>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173831" indent="-173831" algn="ctr" defTabSz="685800" fontAlgn="base">
              <a:spcBef>
                <a:spcPct val="0"/>
              </a:spcBef>
              <a:spcAft>
                <a:spcPct val="0"/>
              </a:spcAft>
              <a:buFont typeface="Arial" pitchFamily="34" charset="0"/>
              <a:buChar char="•"/>
            </a:pPr>
            <a:endParaRPr lang="en-US" sz="1500">
              <a:solidFill>
                <a:prstClr val="black"/>
              </a:solidFill>
            </a:endParaRPr>
          </a:p>
        </p:txBody>
      </p:sp>
      <p:pic>
        <p:nvPicPr>
          <p:cNvPr id="9" name="Picture 8" descr="Text&#10;&#10;Description automatically generated">
            <a:extLst>
              <a:ext uri="{FF2B5EF4-FFF2-40B4-BE49-F238E27FC236}">
                <a16:creationId xmlns:a16="http://schemas.microsoft.com/office/drawing/2014/main" id="{074C01C6-73A0-40EF-BD5D-724596A132B4}"/>
              </a:ext>
            </a:extLst>
          </p:cNvPr>
          <p:cNvPicPr>
            <a:picLocks noChangeAspect="1"/>
          </p:cNvPicPr>
          <p:nvPr/>
        </p:nvPicPr>
        <p:blipFill>
          <a:blip r:embed="rId3"/>
          <a:stretch>
            <a:fillRect/>
          </a:stretch>
        </p:blipFill>
        <p:spPr>
          <a:xfrm>
            <a:off x="395257" y="126608"/>
            <a:ext cx="1575039" cy="527539"/>
          </a:xfrm>
          <a:prstGeom prst="rect">
            <a:avLst/>
          </a:prstGeom>
        </p:spPr>
      </p:pic>
    </p:spTree>
    <p:extLst>
      <p:ext uri="{BB962C8B-B14F-4D97-AF65-F5344CB8AC3E}">
        <p14:creationId xmlns:p14="http://schemas.microsoft.com/office/powerpoint/2010/main" val="1244920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96989-10E8-BD4B-9660-747D457713D4}"/>
              </a:ext>
            </a:extLst>
          </p:cNvPr>
          <p:cNvSpPr>
            <a:spLocks noGrp="1"/>
          </p:cNvSpPr>
          <p:nvPr>
            <p:ph type="title"/>
          </p:nvPr>
        </p:nvSpPr>
        <p:spPr>
          <a:xfrm>
            <a:off x="984738" y="584537"/>
            <a:ext cx="7202659" cy="857250"/>
          </a:xfrm>
        </p:spPr>
        <p:txBody>
          <a:bodyPr>
            <a:normAutofit/>
          </a:bodyPr>
          <a:lstStyle/>
          <a:p>
            <a:pPr algn="ctr"/>
            <a:r>
              <a:rPr lang="en-US" sz="2500" u="sng"/>
              <a:t>Additional Support</a:t>
            </a:r>
          </a:p>
        </p:txBody>
      </p:sp>
      <p:sp>
        <p:nvSpPr>
          <p:cNvPr id="3" name="Content Placeholder 2">
            <a:extLst>
              <a:ext uri="{FF2B5EF4-FFF2-40B4-BE49-F238E27FC236}">
                <a16:creationId xmlns:a16="http://schemas.microsoft.com/office/drawing/2014/main" id="{4893FE7C-5681-E646-BED2-785822BA2344}"/>
              </a:ext>
            </a:extLst>
          </p:cNvPr>
          <p:cNvSpPr>
            <a:spLocks noGrp="1"/>
          </p:cNvSpPr>
          <p:nvPr>
            <p:ph idx="1"/>
          </p:nvPr>
        </p:nvSpPr>
        <p:spPr>
          <a:xfrm>
            <a:off x="212292" y="1490775"/>
            <a:ext cx="8780030" cy="3439680"/>
          </a:xfrm>
        </p:spPr>
        <p:txBody>
          <a:bodyPr>
            <a:normAutofit/>
          </a:bodyPr>
          <a:lstStyle/>
          <a:p>
            <a:pPr marL="0" indent="0">
              <a:buNone/>
            </a:pPr>
            <a:r>
              <a:rPr lang="en-US" sz="1600" b="1" i="1"/>
              <a:t>Did you know? </a:t>
            </a:r>
          </a:p>
          <a:p>
            <a:pPr marL="0" indent="0">
              <a:buNone/>
            </a:pPr>
            <a:r>
              <a:rPr lang="en-US" sz="1500" b="1"/>
              <a:t>Dallas Habitat can help connect you with DPA programs, even if you don’t buy a Habitat home!</a:t>
            </a:r>
          </a:p>
          <a:p>
            <a:pPr marL="0" indent="0">
              <a:buNone/>
            </a:pPr>
            <a:endParaRPr lang="en-US" sz="1500" b="1"/>
          </a:p>
          <a:p>
            <a:pPr>
              <a:lnSpc>
                <a:spcPct val="150000"/>
              </a:lnSpc>
            </a:pPr>
            <a:r>
              <a:rPr lang="en-US" sz="1500"/>
              <a:t>Our Homeownership Counselors are unbiased housing advocates for YOU! </a:t>
            </a:r>
          </a:p>
          <a:p>
            <a:pPr marL="0" indent="0">
              <a:lnSpc>
                <a:spcPct val="150000"/>
              </a:lnSpc>
              <a:buNone/>
            </a:pPr>
            <a:endParaRPr lang="en-US" sz="800"/>
          </a:p>
          <a:p>
            <a:pPr>
              <a:lnSpc>
                <a:spcPct val="150000"/>
              </a:lnSpc>
            </a:pPr>
            <a:r>
              <a:rPr lang="en-US" sz="1500"/>
              <a:t>Our team is well-versed in all of the programs featured today. We can help connect you with trusted, affordable loan products, home buying professionals and assistance programs, whether you choose to buy with Habitat or on the open market!</a:t>
            </a:r>
          </a:p>
        </p:txBody>
      </p:sp>
      <p:sp>
        <p:nvSpPr>
          <p:cNvPr id="4" name="Rectangle 3">
            <a:extLst>
              <a:ext uri="{FF2B5EF4-FFF2-40B4-BE49-F238E27FC236}">
                <a16:creationId xmlns:a16="http://schemas.microsoft.com/office/drawing/2014/main" id="{D1362FC0-A6F6-C949-B37C-9858D1F05ECA}"/>
              </a:ext>
            </a:extLst>
          </p:cNvPr>
          <p:cNvSpPr/>
          <p:nvPr/>
        </p:nvSpPr>
        <p:spPr>
          <a:xfrm>
            <a:off x="0" y="0"/>
            <a:ext cx="8680450" cy="756381"/>
          </a:xfrm>
          <a:prstGeom prst="rect">
            <a:avLst/>
          </a:prstGeom>
          <a:solidFill>
            <a:srgbClr val="009DCE"/>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173831" indent="-173831" algn="ctr" defTabSz="685800" fontAlgn="base">
              <a:spcBef>
                <a:spcPct val="0"/>
              </a:spcBef>
              <a:spcAft>
                <a:spcPct val="0"/>
              </a:spcAft>
              <a:buFont typeface="Arial" pitchFamily="34" charset="0"/>
              <a:buChar char="•"/>
            </a:pPr>
            <a:endParaRPr lang="en-US" sz="1500">
              <a:solidFill>
                <a:prstClr val="black"/>
              </a:solidFill>
            </a:endParaRPr>
          </a:p>
        </p:txBody>
      </p:sp>
      <p:sp>
        <p:nvSpPr>
          <p:cNvPr id="5" name="Rectangle 4">
            <a:extLst>
              <a:ext uri="{FF2B5EF4-FFF2-40B4-BE49-F238E27FC236}">
                <a16:creationId xmlns:a16="http://schemas.microsoft.com/office/drawing/2014/main" id="{58EF61E2-35CC-E74C-A6D1-65CD35E37DC0}"/>
              </a:ext>
            </a:extLst>
          </p:cNvPr>
          <p:cNvSpPr/>
          <p:nvPr/>
        </p:nvSpPr>
        <p:spPr>
          <a:xfrm>
            <a:off x="8137502" y="-1"/>
            <a:ext cx="1006498" cy="756382"/>
          </a:xfrm>
          <a:prstGeom prst="rect">
            <a:avLst/>
          </a:prstGeom>
          <a:solidFill>
            <a:srgbClr val="B8D000"/>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173831" indent="-173831" algn="ctr" defTabSz="685800" fontAlgn="base">
              <a:spcBef>
                <a:spcPct val="0"/>
              </a:spcBef>
              <a:spcAft>
                <a:spcPct val="0"/>
              </a:spcAft>
              <a:buFont typeface="Arial" pitchFamily="34" charset="0"/>
              <a:buChar char="•"/>
            </a:pPr>
            <a:endParaRPr lang="en-US" sz="1500">
              <a:solidFill>
                <a:prstClr val="black"/>
              </a:solidFill>
            </a:endParaRPr>
          </a:p>
        </p:txBody>
      </p:sp>
      <p:pic>
        <p:nvPicPr>
          <p:cNvPr id="9" name="Picture 8" descr="Text&#10;&#10;Description automatically generated">
            <a:extLst>
              <a:ext uri="{FF2B5EF4-FFF2-40B4-BE49-F238E27FC236}">
                <a16:creationId xmlns:a16="http://schemas.microsoft.com/office/drawing/2014/main" id="{074C01C6-73A0-40EF-BD5D-724596A132B4}"/>
              </a:ext>
            </a:extLst>
          </p:cNvPr>
          <p:cNvPicPr>
            <a:picLocks noChangeAspect="1"/>
          </p:cNvPicPr>
          <p:nvPr/>
        </p:nvPicPr>
        <p:blipFill>
          <a:blip r:embed="rId3"/>
          <a:stretch>
            <a:fillRect/>
          </a:stretch>
        </p:blipFill>
        <p:spPr>
          <a:xfrm>
            <a:off x="395257" y="126608"/>
            <a:ext cx="1575039" cy="527539"/>
          </a:xfrm>
          <a:prstGeom prst="rect">
            <a:avLst/>
          </a:prstGeom>
        </p:spPr>
      </p:pic>
    </p:spTree>
    <p:extLst>
      <p:ext uri="{BB962C8B-B14F-4D97-AF65-F5344CB8AC3E}">
        <p14:creationId xmlns:p14="http://schemas.microsoft.com/office/powerpoint/2010/main" val="163014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96989-10E8-BD4B-9660-747D457713D4}"/>
              </a:ext>
            </a:extLst>
          </p:cNvPr>
          <p:cNvSpPr>
            <a:spLocks noGrp="1"/>
          </p:cNvSpPr>
          <p:nvPr>
            <p:ph type="title"/>
          </p:nvPr>
        </p:nvSpPr>
        <p:spPr>
          <a:xfrm>
            <a:off x="984738" y="654147"/>
            <a:ext cx="7202659" cy="857250"/>
          </a:xfrm>
        </p:spPr>
        <p:txBody>
          <a:bodyPr>
            <a:normAutofit/>
          </a:bodyPr>
          <a:lstStyle/>
          <a:p>
            <a:pPr algn="ctr"/>
            <a:r>
              <a:rPr lang="en-US" sz="2500" u="sng"/>
              <a:t>Resources</a:t>
            </a:r>
          </a:p>
        </p:txBody>
      </p:sp>
      <p:sp>
        <p:nvSpPr>
          <p:cNvPr id="3" name="Content Placeholder 2">
            <a:extLst>
              <a:ext uri="{FF2B5EF4-FFF2-40B4-BE49-F238E27FC236}">
                <a16:creationId xmlns:a16="http://schemas.microsoft.com/office/drawing/2014/main" id="{4893FE7C-5681-E646-BED2-785822BA2344}"/>
              </a:ext>
            </a:extLst>
          </p:cNvPr>
          <p:cNvSpPr>
            <a:spLocks noGrp="1"/>
          </p:cNvSpPr>
          <p:nvPr>
            <p:ph idx="1"/>
          </p:nvPr>
        </p:nvSpPr>
        <p:spPr>
          <a:xfrm>
            <a:off x="41355" y="1594456"/>
            <a:ext cx="9065885" cy="3335999"/>
          </a:xfrm>
        </p:spPr>
        <p:txBody>
          <a:bodyPr>
            <a:normAutofit/>
          </a:bodyPr>
          <a:lstStyle/>
          <a:p>
            <a:pPr>
              <a:lnSpc>
                <a:spcPct val="200000"/>
              </a:lnSpc>
            </a:pPr>
            <a:r>
              <a:rPr lang="en-US" sz="1500" b="1"/>
              <a:t>Pre-Screen Tool for Counseling Program</a:t>
            </a:r>
            <a:r>
              <a:rPr lang="en-US" sz="1500"/>
              <a:t>: </a:t>
            </a:r>
            <a:r>
              <a:rPr lang="en-US" sz="1500">
                <a:hlinkClick r:id="rId3"/>
              </a:rPr>
              <a:t>www.dallasareahabitat.org/home-counseling/</a:t>
            </a:r>
            <a:r>
              <a:rPr lang="en-US" sz="1500"/>
              <a:t> </a:t>
            </a:r>
          </a:p>
          <a:p>
            <a:pPr>
              <a:lnSpc>
                <a:spcPct val="200000"/>
              </a:lnSpc>
            </a:pPr>
            <a:r>
              <a:rPr lang="en-US" sz="1500" b="1"/>
              <a:t>Homebuyer and Financial Education</a:t>
            </a:r>
            <a:r>
              <a:rPr lang="en-US" sz="1500"/>
              <a:t>: </a:t>
            </a:r>
            <a:r>
              <a:rPr lang="en-US" sz="1500">
                <a:hlinkClick r:id="rId4"/>
              </a:rPr>
              <a:t>www.dallasareahabitat.org/education/</a:t>
            </a:r>
            <a:r>
              <a:rPr lang="en-US" sz="1500"/>
              <a:t> </a:t>
            </a:r>
          </a:p>
          <a:p>
            <a:pPr>
              <a:lnSpc>
                <a:spcPct val="200000"/>
              </a:lnSpc>
            </a:pPr>
            <a:r>
              <a:rPr lang="en-US" sz="1500" b="1" err="1"/>
              <a:t>PocketWise</a:t>
            </a:r>
            <a:r>
              <a:rPr lang="en-US" sz="1500" b="1"/>
              <a:t> (self-guided financial tools): </a:t>
            </a:r>
            <a:r>
              <a:rPr lang="en-US" sz="1500">
                <a:hlinkClick r:id="rId5"/>
              </a:rPr>
              <a:t>https://dallasareahabitat.everfi-next.net/welcome/achieve</a:t>
            </a:r>
            <a:r>
              <a:rPr lang="en-US" sz="1500"/>
              <a:t> </a:t>
            </a:r>
          </a:p>
          <a:p>
            <a:pPr marL="0" indent="0">
              <a:lnSpc>
                <a:spcPct val="200000"/>
              </a:lnSpc>
              <a:buNone/>
            </a:pPr>
            <a:endParaRPr lang="en-US" sz="1500"/>
          </a:p>
          <a:p>
            <a:pPr marL="0" indent="0" algn="ctr">
              <a:lnSpc>
                <a:spcPct val="200000"/>
              </a:lnSpc>
              <a:buNone/>
            </a:pPr>
            <a:r>
              <a:rPr lang="en-US" sz="1500"/>
              <a:t>Dallas Habitat’s services and programs are </a:t>
            </a:r>
            <a:r>
              <a:rPr lang="en-US" sz="1500" b="1"/>
              <a:t>digital-first </a:t>
            </a:r>
            <a:r>
              <a:rPr lang="en-US" sz="1500"/>
              <a:t>and are currently being offered </a:t>
            </a:r>
            <a:r>
              <a:rPr lang="en-US" sz="1500" b="1"/>
              <a:t>100% online</a:t>
            </a:r>
          </a:p>
          <a:p>
            <a:pPr>
              <a:lnSpc>
                <a:spcPct val="150000"/>
              </a:lnSpc>
            </a:pPr>
            <a:endParaRPr lang="en-US" sz="1500"/>
          </a:p>
        </p:txBody>
      </p:sp>
      <p:sp>
        <p:nvSpPr>
          <p:cNvPr id="4" name="Rectangle 3">
            <a:extLst>
              <a:ext uri="{FF2B5EF4-FFF2-40B4-BE49-F238E27FC236}">
                <a16:creationId xmlns:a16="http://schemas.microsoft.com/office/drawing/2014/main" id="{D1362FC0-A6F6-C949-B37C-9858D1F05ECA}"/>
              </a:ext>
            </a:extLst>
          </p:cNvPr>
          <p:cNvSpPr/>
          <p:nvPr/>
        </p:nvSpPr>
        <p:spPr>
          <a:xfrm>
            <a:off x="0" y="0"/>
            <a:ext cx="8680450" cy="756381"/>
          </a:xfrm>
          <a:prstGeom prst="rect">
            <a:avLst/>
          </a:prstGeom>
          <a:solidFill>
            <a:srgbClr val="009DCE"/>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173831" indent="-173831" algn="ctr" defTabSz="685800" fontAlgn="base">
              <a:spcBef>
                <a:spcPct val="0"/>
              </a:spcBef>
              <a:spcAft>
                <a:spcPct val="0"/>
              </a:spcAft>
              <a:buFont typeface="Arial" pitchFamily="34" charset="0"/>
              <a:buChar char="•"/>
            </a:pPr>
            <a:endParaRPr lang="en-US" sz="1500">
              <a:solidFill>
                <a:prstClr val="black"/>
              </a:solidFill>
            </a:endParaRPr>
          </a:p>
        </p:txBody>
      </p:sp>
      <p:sp>
        <p:nvSpPr>
          <p:cNvPr id="5" name="Rectangle 4">
            <a:extLst>
              <a:ext uri="{FF2B5EF4-FFF2-40B4-BE49-F238E27FC236}">
                <a16:creationId xmlns:a16="http://schemas.microsoft.com/office/drawing/2014/main" id="{58EF61E2-35CC-E74C-A6D1-65CD35E37DC0}"/>
              </a:ext>
            </a:extLst>
          </p:cNvPr>
          <p:cNvSpPr/>
          <p:nvPr/>
        </p:nvSpPr>
        <p:spPr>
          <a:xfrm>
            <a:off x="8137502" y="-1"/>
            <a:ext cx="1006498" cy="756382"/>
          </a:xfrm>
          <a:prstGeom prst="rect">
            <a:avLst/>
          </a:prstGeom>
          <a:solidFill>
            <a:srgbClr val="B8D000"/>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173831" indent="-173831" algn="ctr" defTabSz="685800" fontAlgn="base">
              <a:spcBef>
                <a:spcPct val="0"/>
              </a:spcBef>
              <a:spcAft>
                <a:spcPct val="0"/>
              </a:spcAft>
              <a:buFont typeface="Arial" pitchFamily="34" charset="0"/>
              <a:buChar char="•"/>
            </a:pPr>
            <a:endParaRPr lang="en-US" sz="1500">
              <a:solidFill>
                <a:prstClr val="black"/>
              </a:solidFill>
            </a:endParaRPr>
          </a:p>
        </p:txBody>
      </p:sp>
      <p:pic>
        <p:nvPicPr>
          <p:cNvPr id="9" name="Picture 8" descr="Text&#10;&#10;Description automatically generated">
            <a:extLst>
              <a:ext uri="{FF2B5EF4-FFF2-40B4-BE49-F238E27FC236}">
                <a16:creationId xmlns:a16="http://schemas.microsoft.com/office/drawing/2014/main" id="{074C01C6-73A0-40EF-BD5D-724596A132B4}"/>
              </a:ext>
            </a:extLst>
          </p:cNvPr>
          <p:cNvPicPr>
            <a:picLocks noChangeAspect="1"/>
          </p:cNvPicPr>
          <p:nvPr/>
        </p:nvPicPr>
        <p:blipFill>
          <a:blip r:embed="rId6"/>
          <a:stretch>
            <a:fillRect/>
          </a:stretch>
        </p:blipFill>
        <p:spPr>
          <a:xfrm>
            <a:off x="395257" y="126608"/>
            <a:ext cx="1575039" cy="527539"/>
          </a:xfrm>
          <a:prstGeom prst="rect">
            <a:avLst/>
          </a:prstGeom>
        </p:spPr>
      </p:pic>
    </p:spTree>
    <p:extLst>
      <p:ext uri="{BB962C8B-B14F-4D97-AF65-F5344CB8AC3E}">
        <p14:creationId xmlns:p14="http://schemas.microsoft.com/office/powerpoint/2010/main" val="633074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icture&#10;&#10;Description automatically generated">
            <a:extLst>
              <a:ext uri="{FF2B5EF4-FFF2-40B4-BE49-F238E27FC236}">
                <a16:creationId xmlns:a16="http://schemas.microsoft.com/office/drawing/2014/main" id="{A0826FD8-3B48-4AEB-AC67-1FF934478B02}"/>
              </a:ext>
            </a:extLst>
          </p:cNvPr>
          <p:cNvPicPr>
            <a:picLocks noChangeAspect="1"/>
          </p:cNvPicPr>
          <p:nvPr/>
        </p:nvPicPr>
        <p:blipFill>
          <a:blip r:embed="rId3"/>
          <a:stretch>
            <a:fillRect/>
          </a:stretch>
        </p:blipFill>
        <p:spPr>
          <a:xfrm>
            <a:off x="0" y="-297265"/>
            <a:ext cx="9144000" cy="5440765"/>
          </a:xfrm>
          <a:prstGeom prst="rect">
            <a:avLst/>
          </a:prstGeom>
        </p:spPr>
      </p:pic>
      <p:sp>
        <p:nvSpPr>
          <p:cNvPr id="5" name="Rectangle 4">
            <a:extLst>
              <a:ext uri="{FF2B5EF4-FFF2-40B4-BE49-F238E27FC236}">
                <a16:creationId xmlns:a16="http://schemas.microsoft.com/office/drawing/2014/main" id="{E639131E-3B67-F944-90FB-E17EAD1589D7}"/>
              </a:ext>
            </a:extLst>
          </p:cNvPr>
          <p:cNvSpPr/>
          <p:nvPr/>
        </p:nvSpPr>
        <p:spPr>
          <a:xfrm>
            <a:off x="2150" y="1942661"/>
            <a:ext cx="4178525" cy="3057143"/>
          </a:xfrm>
          <a:prstGeom prst="rect">
            <a:avLst/>
          </a:prstGeom>
          <a:solidFill>
            <a:srgbClr val="E36729">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AFAB9ED-AD4C-9540-AC39-80F6961469D4}"/>
              </a:ext>
            </a:extLst>
          </p:cNvPr>
          <p:cNvSpPr txBox="1"/>
          <p:nvPr/>
        </p:nvSpPr>
        <p:spPr>
          <a:xfrm>
            <a:off x="103745" y="2611474"/>
            <a:ext cx="3704882" cy="629916"/>
          </a:xfrm>
          <a:prstGeom prst="rect">
            <a:avLst/>
          </a:prstGeom>
          <a:noFill/>
        </p:spPr>
        <p:txBody>
          <a:bodyPr wrap="square" rtlCol="0">
            <a:spAutoFit/>
          </a:bodyPr>
          <a:lstStyle/>
          <a:p>
            <a:pPr>
              <a:lnSpc>
                <a:spcPts val="3900"/>
              </a:lnSpc>
            </a:pPr>
            <a:r>
              <a:rPr lang="en-US" sz="4800" b="1">
                <a:solidFill>
                  <a:schemeClr val="bg1"/>
                </a:solidFill>
                <a:latin typeface="Helvetica" pitchFamily="2" charset="0"/>
              </a:rPr>
              <a:t>Thank You!</a:t>
            </a:r>
          </a:p>
        </p:txBody>
      </p:sp>
      <p:sp>
        <p:nvSpPr>
          <p:cNvPr id="9" name="Content Placeholder 2">
            <a:extLst>
              <a:ext uri="{FF2B5EF4-FFF2-40B4-BE49-F238E27FC236}">
                <a16:creationId xmlns:a16="http://schemas.microsoft.com/office/drawing/2014/main" id="{F8D19B50-63C5-3E4C-80B8-4C594A74C9BD}"/>
              </a:ext>
            </a:extLst>
          </p:cNvPr>
          <p:cNvSpPr txBox="1">
            <a:spLocks/>
          </p:cNvSpPr>
          <p:nvPr/>
        </p:nvSpPr>
        <p:spPr>
          <a:xfrm>
            <a:off x="103744" y="3468871"/>
            <a:ext cx="3975336" cy="1202148"/>
          </a:xfrm>
          <a:prstGeom prst="rect">
            <a:avLst/>
          </a:prstGeom>
        </p:spPr>
        <p:txBody>
          <a:bodyPr/>
          <a:lstStyle>
            <a:lvl1pPr marL="342900" indent="-342900" algn="l" defTabSz="457200" rtl="0" eaLnBrk="1" latinLnBrk="0" hangingPunct="1">
              <a:spcBef>
                <a:spcPct val="20000"/>
              </a:spcBef>
              <a:buFont typeface="Arial"/>
              <a:buChar char="•"/>
              <a:defRPr sz="2800" kern="1200">
                <a:solidFill>
                  <a:schemeClr val="tx1"/>
                </a:solidFill>
                <a:latin typeface="Helvetica"/>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Helvetica"/>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Helvetica"/>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Helvetica"/>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Helvetic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a:solidFill>
                  <a:schemeClr val="bg1"/>
                </a:solidFill>
              </a:rPr>
              <a:t>For more information, visit:</a:t>
            </a:r>
          </a:p>
          <a:p>
            <a:pPr marL="0" indent="0">
              <a:buNone/>
            </a:pPr>
            <a:r>
              <a:rPr lang="en-US" sz="2200" b="1">
                <a:solidFill>
                  <a:schemeClr val="bg1"/>
                </a:solidFill>
              </a:rPr>
              <a:t>dallasareahabitat.org</a:t>
            </a:r>
            <a:endParaRPr lang="en-US" sz="1800" b="1">
              <a:solidFill>
                <a:schemeClr val="bg1"/>
              </a:solidFill>
            </a:endParaRPr>
          </a:p>
        </p:txBody>
      </p:sp>
      <p:sp>
        <p:nvSpPr>
          <p:cNvPr id="6" name="Rectangle 5">
            <a:extLst>
              <a:ext uri="{FF2B5EF4-FFF2-40B4-BE49-F238E27FC236}">
                <a16:creationId xmlns:a16="http://schemas.microsoft.com/office/drawing/2014/main" id="{3938E239-C2EF-204E-929D-B9E904AAA2BC}"/>
              </a:ext>
            </a:extLst>
          </p:cNvPr>
          <p:cNvSpPr/>
          <p:nvPr/>
        </p:nvSpPr>
        <p:spPr>
          <a:xfrm>
            <a:off x="0" y="-166020"/>
            <a:ext cx="8680450" cy="756381"/>
          </a:xfrm>
          <a:prstGeom prst="rect">
            <a:avLst/>
          </a:prstGeom>
          <a:solidFill>
            <a:srgbClr val="009DCE"/>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173831" indent="-173831" algn="ctr" defTabSz="685800" fontAlgn="base">
              <a:spcBef>
                <a:spcPct val="0"/>
              </a:spcBef>
              <a:spcAft>
                <a:spcPct val="0"/>
              </a:spcAft>
              <a:buFont typeface="Arial" pitchFamily="34" charset="0"/>
              <a:buChar char="•"/>
            </a:pPr>
            <a:endParaRPr lang="en-US" sz="1500">
              <a:solidFill>
                <a:prstClr val="black"/>
              </a:solidFill>
            </a:endParaRPr>
          </a:p>
        </p:txBody>
      </p:sp>
      <p:sp>
        <p:nvSpPr>
          <p:cNvPr id="7" name="Rectangle 6">
            <a:extLst>
              <a:ext uri="{FF2B5EF4-FFF2-40B4-BE49-F238E27FC236}">
                <a16:creationId xmlns:a16="http://schemas.microsoft.com/office/drawing/2014/main" id="{30C01162-0AA8-844C-9705-787DB301CECF}"/>
              </a:ext>
            </a:extLst>
          </p:cNvPr>
          <p:cNvSpPr/>
          <p:nvPr/>
        </p:nvSpPr>
        <p:spPr>
          <a:xfrm>
            <a:off x="8137502" y="-166020"/>
            <a:ext cx="1006498" cy="756382"/>
          </a:xfrm>
          <a:prstGeom prst="rect">
            <a:avLst/>
          </a:prstGeom>
          <a:solidFill>
            <a:srgbClr val="B8D000"/>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173831" indent="-173831" algn="ctr" defTabSz="685800" fontAlgn="base">
              <a:spcBef>
                <a:spcPct val="0"/>
              </a:spcBef>
              <a:spcAft>
                <a:spcPct val="0"/>
              </a:spcAft>
              <a:buFont typeface="Arial" pitchFamily="34" charset="0"/>
              <a:buChar char="•"/>
            </a:pPr>
            <a:endParaRPr lang="en-US" sz="1500">
              <a:solidFill>
                <a:prstClr val="black"/>
              </a:solidFill>
            </a:endParaRPr>
          </a:p>
        </p:txBody>
      </p:sp>
      <p:pic>
        <p:nvPicPr>
          <p:cNvPr id="11" name="Picture 10" descr="Text&#10;&#10;Description automatically generated">
            <a:extLst>
              <a:ext uri="{FF2B5EF4-FFF2-40B4-BE49-F238E27FC236}">
                <a16:creationId xmlns:a16="http://schemas.microsoft.com/office/drawing/2014/main" id="{F4496B73-F2BA-42BF-BAD3-CC17773115EB}"/>
              </a:ext>
            </a:extLst>
          </p:cNvPr>
          <p:cNvPicPr>
            <a:picLocks noChangeAspect="1"/>
          </p:cNvPicPr>
          <p:nvPr/>
        </p:nvPicPr>
        <p:blipFill>
          <a:blip r:embed="rId4"/>
          <a:stretch>
            <a:fillRect/>
          </a:stretch>
        </p:blipFill>
        <p:spPr>
          <a:xfrm>
            <a:off x="103745" y="-51600"/>
            <a:ext cx="1575039" cy="527539"/>
          </a:xfrm>
          <a:prstGeom prst="rect">
            <a:avLst/>
          </a:prstGeom>
        </p:spPr>
      </p:pic>
    </p:spTree>
    <p:extLst>
      <p:ext uri="{BB962C8B-B14F-4D97-AF65-F5344CB8AC3E}">
        <p14:creationId xmlns:p14="http://schemas.microsoft.com/office/powerpoint/2010/main" val="23161342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EC34C4BE20A7247BC8096B73CF6C1D7" ma:contentTypeVersion="0" ma:contentTypeDescription="Create a new document." ma:contentTypeScope="" ma:versionID="084f49a7ef0d54eb927c27bc294aa038">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495E2D-FEF4-472C-9F6F-C1CA2438EA3C}">
  <ds:schemaRefs>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398F5D9-7F83-4BF2-B627-BF198489B242}">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3F6BBAE-976A-40CD-92E6-44358EC5EF8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TotalTime>
  <Words>810</Words>
  <Application>Microsoft Office PowerPoint</Application>
  <PresentationFormat>On-screen Show (16:9)</PresentationFormat>
  <Paragraphs>85</Paragraphs>
  <Slides>7</Slides>
  <Notes>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vt:i4>
      </vt:variant>
    </vt:vector>
  </HeadingPairs>
  <TitlesOfParts>
    <vt:vector size="13" baseType="lpstr">
      <vt:lpstr>Arial</vt:lpstr>
      <vt:lpstr>Calibri</vt:lpstr>
      <vt:lpstr>Courier New</vt:lpstr>
      <vt:lpstr>Helvetica</vt:lpstr>
      <vt:lpstr>Office Theme</vt:lpstr>
      <vt:lpstr>1_Office Theme</vt:lpstr>
      <vt:lpstr>PowerPoint Presentation</vt:lpstr>
      <vt:lpstr>About Dallas Habitat</vt:lpstr>
      <vt:lpstr>Who Qualifies for Habitat’s Financial Assistance?</vt:lpstr>
      <vt:lpstr>Types of Financial Assistance</vt:lpstr>
      <vt:lpstr>Additional Support</vt:lpstr>
      <vt:lpstr>Resources</vt:lpstr>
      <vt:lpstr>PowerPoint Presentation</vt:lpstr>
    </vt:vector>
  </TitlesOfParts>
  <Company>HFHI</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MacKinnon</dc:creator>
  <cp:lastModifiedBy>Aretha Heggins</cp:lastModifiedBy>
  <cp:revision>2</cp:revision>
  <cp:lastPrinted>2018-06-29T20:53:24Z</cp:lastPrinted>
  <dcterms:created xsi:type="dcterms:W3CDTF">2016-02-25T01:24:15Z</dcterms:created>
  <dcterms:modified xsi:type="dcterms:W3CDTF">2025-02-19T17:59:52Z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0x0101005EC34C4BE20A7247BC8096B73CF6C1D7</vt:lpwstr>
  </property>
</Properties>
</file>