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7" r:id="rId2"/>
    <p:sldId id="320" r:id="rId3"/>
    <p:sldId id="324" r:id="rId4"/>
    <p:sldId id="358" r:id="rId5"/>
    <p:sldId id="360" r:id="rId6"/>
    <p:sldId id="359" r:id="rId7"/>
  </p:sldIdLst>
  <p:sldSz cx="9144000" cy="6858000" type="letter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7">
          <p15:clr>
            <a:srgbClr val="A4A3A4"/>
          </p15:clr>
        </p15:guide>
        <p15:guide id="2" pos="29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66"/>
    <a:srgbClr val="FF6600"/>
    <a:srgbClr val="4D4D4D"/>
    <a:srgbClr val="333399"/>
    <a:srgbClr val="000000"/>
    <a:srgbClr val="969696"/>
    <a:srgbClr val="6666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88" autoAdjust="0"/>
    <p:restoredTop sz="85899" autoAdjust="0"/>
  </p:normalViewPr>
  <p:slideViewPr>
    <p:cSldViewPr>
      <p:cViewPr varScale="1">
        <p:scale>
          <a:sx n="58" d="100"/>
          <a:sy n="58" d="100"/>
        </p:scale>
        <p:origin x="10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75" d="100"/>
          <a:sy n="75" d="100"/>
        </p:scale>
        <p:origin x="-2652" y="-72"/>
      </p:cViewPr>
      <p:guideLst>
        <p:guide orient="horz" pos="2167"/>
        <p:guide pos="29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9126"/>
            <a:ext cx="3037840" cy="46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EY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9126"/>
            <a:ext cx="3037840" cy="46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EY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9965"/>
            <a:ext cx="3037840" cy="46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EY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749965"/>
            <a:ext cx="3037840" cy="46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EY" charset="0"/>
              </a:defRPr>
            </a:lvl1pPr>
          </a:lstStyle>
          <a:p>
            <a:pPr>
              <a:defRPr/>
            </a:pPr>
            <a:fld id="{84E60D58-DABC-4F29-887B-2103821235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850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94"/>
            <a:ext cx="3037840" cy="46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EY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-1594"/>
            <a:ext cx="3037840" cy="46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EY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0088"/>
            <a:ext cx="4598988" cy="3449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7734"/>
            <a:ext cx="5140960" cy="41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5" tIns="46033" rIns="92065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Notes to slide #</a:t>
            </a:r>
          </a:p>
          <a:p>
            <a:pPr lvl="0"/>
            <a:r>
              <a:rPr lang="en-US" altLang="en-US" noProof="0" smtClean="0"/>
              <a:t>Key Message:</a:t>
            </a:r>
          </a:p>
          <a:p>
            <a:pPr lvl="0"/>
            <a:endParaRPr lang="en-US" altLang="en-US" noProof="0" smtClean="0"/>
          </a:p>
          <a:p>
            <a:pPr lvl="0"/>
            <a:r>
              <a:rPr lang="en-US" altLang="en-US" noProof="0" smtClean="0"/>
              <a:t>Talking Points: </a:t>
            </a:r>
          </a:p>
          <a:p>
            <a:pPr lvl="1"/>
            <a:r>
              <a:rPr lang="en-US" altLang="en-US" noProof="0" smtClean="0"/>
              <a:t> Second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2" y="8773873"/>
            <a:ext cx="2739249" cy="46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b" anchorCtr="0" compatLnSpc="1">
            <a:prstTxWarp prst="textNoShape">
              <a:avLst/>
            </a:prstTxWarp>
          </a:bodyPr>
          <a:lstStyle>
            <a:lvl5pPr lvl="4" algn="r">
              <a:defRPr sz="1200" i="1">
                <a:latin typeface="Arial" pitchFamily="34" charset="0"/>
              </a:defRPr>
            </a:lvl5pPr>
          </a:lstStyle>
          <a:p>
            <a:pPr lvl="4">
              <a:defRPr/>
            </a:pPr>
            <a:r>
              <a:rPr lang="en-US" altLang="en-US" dirty="0"/>
              <a:t>page </a:t>
            </a:r>
            <a:fld id="{34B1EE9F-D8E5-4635-8211-D050CD5963AF}" type="slidenum">
              <a:rPr lang="en-US" altLang="en-US"/>
              <a:pPr lvl="4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58634" y="8749965"/>
            <a:ext cx="3146566" cy="46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 August 13, 1997 Confidential draft</a:t>
            </a:r>
          </a:p>
        </p:txBody>
      </p:sp>
    </p:spTree>
    <p:extLst>
      <p:ext uri="{BB962C8B-B14F-4D97-AF65-F5344CB8AC3E}">
        <p14:creationId xmlns:p14="http://schemas.microsoft.com/office/powerpoint/2010/main" val="2744895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marL="342900" indent="-342900"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</a:rPr>
              <a:t>page </a:t>
            </a:r>
            <a:fld id="{5DEDEA16-6161-41EC-8C1B-DE23276AA3A8}" type="slidenum">
              <a:rPr lang="en-US" altLang="en-US" smtClean="0">
                <a:latin typeface="Arial" pitchFamily="34" charset="0"/>
              </a:rPr>
              <a:pPr lvl="4">
                <a:spcBef>
                  <a:spcPct val="0"/>
                </a:spcBef>
              </a:pPr>
              <a:t>1</a:t>
            </a:fld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 dirty="0" smtClean="0"/>
              <a:t> August 13, 1997 Confidential draft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dirty="0" smtClean="0"/>
              <a:t>page </a:t>
            </a:r>
            <a:fld id="{34B1EE9F-D8E5-4635-8211-D050CD5963AF}" type="slidenum">
              <a:rPr lang="en-US" altLang="en-US" smtClean="0"/>
              <a:pPr lvl="4"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 August 13, 1997 Confidential draft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856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/>
          </p:cNvSpPr>
          <p:nvPr/>
        </p:nvSpPr>
        <p:spPr bwMode="auto">
          <a:xfrm>
            <a:off x="150813" y="150813"/>
            <a:ext cx="8993187" cy="6707187"/>
          </a:xfrm>
          <a:custGeom>
            <a:avLst/>
            <a:gdLst>
              <a:gd name="T0" fmla="*/ 2147483647 w 5665"/>
              <a:gd name="T1" fmla="*/ 0 h 4225"/>
              <a:gd name="T2" fmla="*/ 0 w 5665"/>
              <a:gd name="T3" fmla="*/ 0 h 4225"/>
              <a:gd name="T4" fmla="*/ 0 w 5665"/>
              <a:gd name="T5" fmla="*/ 2147483647 h 4225"/>
              <a:gd name="T6" fmla="*/ 0 w 5665"/>
              <a:gd name="T7" fmla="*/ 2147483647 h 4225"/>
              <a:gd name="T8" fmla="*/ 2147483647 w 5665"/>
              <a:gd name="T9" fmla="*/ 2147483647 h 4225"/>
              <a:gd name="T10" fmla="*/ 2147483647 w 5665"/>
              <a:gd name="T11" fmla="*/ 2147483647 h 4225"/>
              <a:gd name="T12" fmla="*/ 2147483647 w 5665"/>
              <a:gd name="T13" fmla="*/ 2147483647 h 4225"/>
              <a:gd name="T14" fmla="*/ 2147483647 w 5665"/>
              <a:gd name="T15" fmla="*/ 0 h 42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65" h="4225">
                <a:moveTo>
                  <a:pt x="5664" y="0"/>
                </a:moveTo>
                <a:lnTo>
                  <a:pt x="0" y="0"/>
                </a:lnTo>
                <a:lnTo>
                  <a:pt x="0" y="4224"/>
                </a:lnTo>
                <a:lnTo>
                  <a:pt x="0" y="2112"/>
                </a:lnTo>
                <a:lnTo>
                  <a:pt x="63" y="2112"/>
                </a:lnTo>
                <a:lnTo>
                  <a:pt x="63" y="55"/>
                </a:lnTo>
                <a:lnTo>
                  <a:pt x="2836" y="55"/>
                </a:lnTo>
                <a:lnTo>
                  <a:pt x="2836" y="0"/>
                </a:lnTo>
              </a:path>
            </a:pathLst>
          </a:custGeom>
          <a:solidFill>
            <a:srgbClr val="4D4D4D"/>
          </a:solidFill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Freeform 4"/>
          <p:cNvSpPr>
            <a:spLocks/>
          </p:cNvSpPr>
          <p:nvPr/>
        </p:nvSpPr>
        <p:spPr bwMode="auto">
          <a:xfrm>
            <a:off x="0" y="0"/>
            <a:ext cx="8993188" cy="6707188"/>
          </a:xfrm>
          <a:custGeom>
            <a:avLst/>
            <a:gdLst>
              <a:gd name="T0" fmla="*/ 0 w 5665"/>
              <a:gd name="T1" fmla="*/ 2147483647 h 4225"/>
              <a:gd name="T2" fmla="*/ 2147483647 w 5665"/>
              <a:gd name="T3" fmla="*/ 2147483647 h 4225"/>
              <a:gd name="T4" fmla="*/ 2147483647 w 5665"/>
              <a:gd name="T5" fmla="*/ 0 h 4225"/>
              <a:gd name="T6" fmla="*/ 2147483647 w 5665"/>
              <a:gd name="T7" fmla="*/ 2147483647 h 4225"/>
              <a:gd name="T8" fmla="*/ 2147483647 w 5665"/>
              <a:gd name="T9" fmla="*/ 2147483647 h 4225"/>
              <a:gd name="T10" fmla="*/ 2147483647 w 5665"/>
              <a:gd name="T11" fmla="*/ 2147483647 h 4225"/>
              <a:gd name="T12" fmla="*/ 2147483647 w 5665"/>
              <a:gd name="T13" fmla="*/ 2147483647 h 4225"/>
              <a:gd name="T14" fmla="*/ 2147483647 w 5665"/>
              <a:gd name="T15" fmla="*/ 2147483647 h 42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65" h="4225">
                <a:moveTo>
                  <a:pt x="0" y="4224"/>
                </a:moveTo>
                <a:lnTo>
                  <a:pt x="5664" y="4224"/>
                </a:lnTo>
                <a:lnTo>
                  <a:pt x="5664" y="0"/>
                </a:lnTo>
                <a:lnTo>
                  <a:pt x="5664" y="2112"/>
                </a:lnTo>
                <a:lnTo>
                  <a:pt x="5601" y="2112"/>
                </a:lnTo>
                <a:lnTo>
                  <a:pt x="5601" y="4169"/>
                </a:lnTo>
                <a:lnTo>
                  <a:pt x="2828" y="4169"/>
                </a:lnTo>
                <a:lnTo>
                  <a:pt x="2828" y="4224"/>
                </a:lnTo>
              </a:path>
            </a:pathLst>
          </a:custGeom>
          <a:solidFill>
            <a:srgbClr val="4D4D4D"/>
          </a:solidFill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24000" y="1295400"/>
            <a:ext cx="0" cy="5124450"/>
          </a:xfrm>
          <a:prstGeom prst="line">
            <a:avLst/>
          </a:prstGeom>
          <a:noFill/>
          <a:ln w="25400">
            <a:solidFill>
              <a:srgbClr val="FF66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304800" y="533400"/>
          <a:ext cx="1116013" cy="568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Visio" r:id="rId3" imgW="1117056" imgH="5686109" progId="Visio.Drawing.6">
                  <p:embed/>
                </p:oleObj>
              </mc:Choice>
              <mc:Fallback>
                <p:oleObj name="Visio" r:id="rId3" imgW="1117056" imgH="568610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33400"/>
                        <a:ext cx="1116013" cy="568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67818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0767C-9973-4C5B-AC79-30E0E7B6D5DD}" type="datetime4">
              <a:rPr lang="en-US" altLang="en-US"/>
              <a:pPr>
                <a:defRPr/>
              </a:pPr>
              <a:t>February 18, 2025</a:t>
            </a:fld>
            <a:endParaRPr lang="en-US" altLang="en-US" b="0" dirty="0">
              <a:solidFill>
                <a:schemeClr val="tx1"/>
              </a:solidFill>
              <a:latin typeface="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600200"/>
            <a:ext cx="6934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61830-A35D-4A2C-8205-97EFA56CA251}" type="datetime4">
              <a:rPr lang="en-US" altLang="en-US"/>
              <a:pPr>
                <a:defRPr/>
              </a:pPr>
              <a:t>February 18, 2025</a:t>
            </a:fld>
            <a:endParaRPr lang="en-US" altLang="en-US" b="0" dirty="0">
              <a:solidFill>
                <a:schemeClr val="tx1"/>
              </a:solidFill>
              <a:latin typeface="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7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623888"/>
            <a:ext cx="2058988" cy="5502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23888"/>
            <a:ext cx="4962525" cy="5502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7CAA-37B8-4429-8B9E-104989745AB5}" type="datetime4">
              <a:rPr lang="en-US" altLang="en-US"/>
              <a:pPr>
                <a:defRPr/>
              </a:pPr>
              <a:t>February 18, 2025</a:t>
            </a:fld>
            <a:endParaRPr lang="en-US" altLang="en-US" b="0" dirty="0">
              <a:solidFill>
                <a:schemeClr val="tx1"/>
              </a:solidFill>
              <a:latin typeface="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5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8EE92-9DD0-4FE8-8944-7C36FFE950A4}" type="datetime4">
              <a:rPr lang="en-US" altLang="en-US"/>
              <a:pPr>
                <a:defRPr/>
              </a:pPr>
              <a:t>February 18, 2025</a:t>
            </a:fld>
            <a:endParaRPr lang="en-US" altLang="en-US" b="0" dirty="0">
              <a:solidFill>
                <a:schemeClr val="tx1"/>
              </a:solidFill>
              <a:latin typeface="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2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6A7A8-7078-41AC-9B43-17444218690F}" type="datetime4">
              <a:rPr lang="en-US" altLang="en-US"/>
              <a:pPr>
                <a:defRPr/>
              </a:pPr>
              <a:t>February 18, 2025</a:t>
            </a:fld>
            <a:endParaRPr lang="en-US" altLang="en-US" b="0" dirty="0">
              <a:solidFill>
                <a:schemeClr val="tx1"/>
              </a:solidFill>
              <a:latin typeface="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0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352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EDC3E-C645-4CD9-9E7D-59E4E7EBF0BE}" type="datetime4">
              <a:rPr lang="en-US" altLang="en-US"/>
              <a:pPr>
                <a:defRPr/>
              </a:pPr>
              <a:t>February 18, 2025</a:t>
            </a:fld>
            <a:endParaRPr lang="en-US" altLang="en-US" b="0" dirty="0">
              <a:solidFill>
                <a:schemeClr val="tx1"/>
              </a:solidFill>
              <a:latin typeface="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4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535113"/>
            <a:ext cx="34305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174875"/>
            <a:ext cx="34305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535113"/>
            <a:ext cx="3657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70F3-BEF6-47B8-98C1-2EFC4675AEDD}" type="datetime4">
              <a:rPr lang="en-US" altLang="en-US"/>
              <a:pPr>
                <a:defRPr/>
              </a:pPr>
              <a:t>February 18, 2025</a:t>
            </a:fld>
            <a:endParaRPr lang="en-US" altLang="en-US" b="0" dirty="0">
              <a:solidFill>
                <a:schemeClr val="tx1"/>
              </a:solidFill>
              <a:latin typeface="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0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A5066-DC57-4967-A07B-99A65EFBEBA0}" type="datetime4">
              <a:rPr lang="en-US" altLang="en-US"/>
              <a:pPr>
                <a:defRPr/>
              </a:pPr>
              <a:t>February 18, 2025</a:t>
            </a:fld>
            <a:endParaRPr lang="en-US" altLang="en-US" b="0" dirty="0">
              <a:solidFill>
                <a:schemeClr val="tx1"/>
              </a:solidFill>
              <a:latin typeface="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2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B39F-C65F-4C7D-895C-323B5E3F59DE}" type="datetime4">
              <a:rPr lang="en-US" altLang="en-US"/>
              <a:pPr>
                <a:defRPr/>
              </a:pPr>
              <a:t>February 18, 2025</a:t>
            </a:fld>
            <a:endParaRPr lang="en-US" altLang="en-US" b="0" dirty="0">
              <a:solidFill>
                <a:schemeClr val="tx1"/>
              </a:solidFill>
              <a:latin typeface="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2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266700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0"/>
            <a:ext cx="44196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1435100"/>
            <a:ext cx="26670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69AB6-03CB-4824-AF97-55809C181DB6}" type="datetime4">
              <a:rPr lang="en-US" altLang="en-US"/>
              <a:pPr>
                <a:defRPr/>
              </a:pPr>
              <a:t>February 18, 2025</a:t>
            </a:fld>
            <a:endParaRPr lang="en-US" altLang="en-US" b="0" dirty="0">
              <a:solidFill>
                <a:schemeClr val="tx1"/>
              </a:solidFill>
              <a:latin typeface="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4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22ADC-EFB6-4D9E-8533-7DBBF18926A3}" type="datetime4">
              <a:rPr lang="en-US" altLang="en-US"/>
              <a:pPr>
                <a:defRPr/>
              </a:pPr>
              <a:t>February 18, 2025</a:t>
            </a:fld>
            <a:endParaRPr lang="en-US" altLang="en-US" b="0" dirty="0">
              <a:solidFill>
                <a:schemeClr val="tx1"/>
              </a:solidFill>
              <a:latin typeface="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2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23888"/>
            <a:ext cx="69453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Freeform 7"/>
          <p:cNvSpPr>
            <a:spLocks/>
          </p:cNvSpPr>
          <p:nvPr/>
        </p:nvSpPr>
        <p:spPr bwMode="auto">
          <a:xfrm>
            <a:off x="150813" y="150813"/>
            <a:ext cx="8993187" cy="6707187"/>
          </a:xfrm>
          <a:custGeom>
            <a:avLst/>
            <a:gdLst>
              <a:gd name="T0" fmla="*/ 2147483647 w 5665"/>
              <a:gd name="T1" fmla="*/ 0 h 4225"/>
              <a:gd name="T2" fmla="*/ 0 w 5665"/>
              <a:gd name="T3" fmla="*/ 0 h 4225"/>
              <a:gd name="T4" fmla="*/ 0 w 5665"/>
              <a:gd name="T5" fmla="*/ 2147483647 h 4225"/>
              <a:gd name="T6" fmla="*/ 0 w 5665"/>
              <a:gd name="T7" fmla="*/ 2147483647 h 4225"/>
              <a:gd name="T8" fmla="*/ 2147483647 w 5665"/>
              <a:gd name="T9" fmla="*/ 2147483647 h 4225"/>
              <a:gd name="T10" fmla="*/ 2147483647 w 5665"/>
              <a:gd name="T11" fmla="*/ 2147483647 h 4225"/>
              <a:gd name="T12" fmla="*/ 2147483647 w 5665"/>
              <a:gd name="T13" fmla="*/ 2147483647 h 4225"/>
              <a:gd name="T14" fmla="*/ 2147483647 w 5665"/>
              <a:gd name="T15" fmla="*/ 0 h 42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65" h="4225">
                <a:moveTo>
                  <a:pt x="5664" y="0"/>
                </a:moveTo>
                <a:lnTo>
                  <a:pt x="0" y="0"/>
                </a:lnTo>
                <a:lnTo>
                  <a:pt x="0" y="4224"/>
                </a:lnTo>
                <a:lnTo>
                  <a:pt x="0" y="2112"/>
                </a:lnTo>
                <a:lnTo>
                  <a:pt x="63" y="2112"/>
                </a:lnTo>
                <a:lnTo>
                  <a:pt x="63" y="55"/>
                </a:lnTo>
                <a:lnTo>
                  <a:pt x="2836" y="55"/>
                </a:lnTo>
                <a:lnTo>
                  <a:pt x="2836" y="0"/>
                </a:lnTo>
              </a:path>
            </a:pathLst>
          </a:custGeom>
          <a:solidFill>
            <a:srgbClr val="4D4D4D"/>
          </a:solidFill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8" name="Freeform 8"/>
          <p:cNvSpPr>
            <a:spLocks/>
          </p:cNvSpPr>
          <p:nvPr/>
        </p:nvSpPr>
        <p:spPr bwMode="auto">
          <a:xfrm>
            <a:off x="0" y="0"/>
            <a:ext cx="8993188" cy="6707188"/>
          </a:xfrm>
          <a:custGeom>
            <a:avLst/>
            <a:gdLst>
              <a:gd name="T0" fmla="*/ 0 w 5665"/>
              <a:gd name="T1" fmla="*/ 2147483647 h 4225"/>
              <a:gd name="T2" fmla="*/ 2147483647 w 5665"/>
              <a:gd name="T3" fmla="*/ 2147483647 h 4225"/>
              <a:gd name="T4" fmla="*/ 2147483647 w 5665"/>
              <a:gd name="T5" fmla="*/ 0 h 4225"/>
              <a:gd name="T6" fmla="*/ 2147483647 w 5665"/>
              <a:gd name="T7" fmla="*/ 2147483647 h 4225"/>
              <a:gd name="T8" fmla="*/ 2147483647 w 5665"/>
              <a:gd name="T9" fmla="*/ 2147483647 h 4225"/>
              <a:gd name="T10" fmla="*/ 2147483647 w 5665"/>
              <a:gd name="T11" fmla="*/ 2147483647 h 4225"/>
              <a:gd name="T12" fmla="*/ 2147483647 w 5665"/>
              <a:gd name="T13" fmla="*/ 2147483647 h 4225"/>
              <a:gd name="T14" fmla="*/ 2147483647 w 5665"/>
              <a:gd name="T15" fmla="*/ 2147483647 h 42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65" h="4225">
                <a:moveTo>
                  <a:pt x="0" y="4224"/>
                </a:moveTo>
                <a:lnTo>
                  <a:pt x="5664" y="4224"/>
                </a:lnTo>
                <a:lnTo>
                  <a:pt x="5664" y="0"/>
                </a:lnTo>
                <a:lnTo>
                  <a:pt x="5664" y="2112"/>
                </a:lnTo>
                <a:lnTo>
                  <a:pt x="5601" y="2112"/>
                </a:lnTo>
                <a:lnTo>
                  <a:pt x="5601" y="4169"/>
                </a:lnTo>
                <a:lnTo>
                  <a:pt x="2828" y="4169"/>
                </a:lnTo>
                <a:lnTo>
                  <a:pt x="2828" y="4224"/>
                </a:lnTo>
              </a:path>
            </a:pathLst>
          </a:custGeom>
          <a:solidFill>
            <a:srgbClr val="4D4D4D"/>
          </a:solidFill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1524000" y="1295400"/>
            <a:ext cx="0" cy="5124450"/>
          </a:xfrm>
          <a:prstGeom prst="line">
            <a:avLst/>
          </a:prstGeom>
          <a:noFill/>
          <a:ln w="25400">
            <a:solidFill>
              <a:srgbClr val="FF66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228600"/>
            <a:ext cx="161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6600"/>
                </a:solidFill>
              </a:defRPr>
            </a:lvl1pPr>
          </a:lstStyle>
          <a:p>
            <a:pPr>
              <a:defRPr/>
            </a:pPr>
            <a:fld id="{DB530028-EC02-4F34-AEF1-2AD2AAB0E9B0}" type="datetime4">
              <a:rPr lang="en-US" altLang="en-US"/>
              <a:pPr>
                <a:defRPr/>
              </a:pPr>
              <a:t>February 18, 2025</a:t>
            </a:fld>
            <a:endParaRPr lang="en-US" altLang="en-US" b="0" dirty="0">
              <a:solidFill>
                <a:schemeClr val="tx1"/>
              </a:solidFill>
              <a:latin typeface="EY" charset="0"/>
            </a:endParaRPr>
          </a:p>
        </p:txBody>
      </p:sp>
      <p:pic>
        <p:nvPicPr>
          <p:cNvPr id="1031" name="Picture 8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0"/>
            <a:ext cx="3048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32" name="Object 98"/>
          <p:cNvGraphicFramePr>
            <a:graphicFrameLocks noChangeAspect="1"/>
          </p:cNvGraphicFramePr>
          <p:nvPr/>
        </p:nvGraphicFramePr>
        <p:xfrm>
          <a:off x="304800" y="533400"/>
          <a:ext cx="1116013" cy="568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Visio" r:id="rId16" imgW="1117056" imgH="5686109" progId="Visio.Drawing.6">
                  <p:embed/>
                </p:oleObj>
              </mc:Choice>
              <mc:Fallback>
                <p:oleObj name="Visio" r:id="rId16" imgW="1117056" imgH="5686109" progId="Visio.Drawing.6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33400"/>
                        <a:ext cx="1116013" cy="568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Monotype Sorts" pitchFamily="2" charset="2"/>
        <a:buChar char="n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80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80000"/>
        <a:buFont typeface="Monotype Sorts" pitchFamily="2" charset="2"/>
        <a:buChar char="Ü"/>
        <a:defRPr sz="2000">
          <a:solidFill>
            <a:srgbClr val="FF9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3048000"/>
            <a:ext cx="7543800" cy="1752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3200" b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Dream Home Loan and Grant programs</a:t>
            </a:r>
            <a:endParaRPr lang="en-US" altLang="en-US" sz="32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67818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828800" y="5341938"/>
            <a:ext cx="655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/>
              <a:t>Presented </a:t>
            </a:r>
            <a:r>
              <a:rPr lang="en-US" altLang="en-US" sz="2400" dirty="0" smtClean="0"/>
              <a:t>by: Lorena Torres</a:t>
            </a:r>
            <a:endParaRPr lang="en-US" altLang="en-US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133600" y="4191000"/>
            <a:ext cx="65532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Let the experts at MidFirst </a:t>
            </a:r>
            <a:r>
              <a:rPr lang="en-US" sz="3200" b="1" dirty="0" smtClean="0"/>
              <a:t>Bank help </a:t>
            </a:r>
            <a:r>
              <a:rPr lang="en-US" sz="3200" b="1" dirty="0"/>
              <a:t>find your dream home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endParaRPr lang="en-US" altLang="en-US" sz="20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altLang="en-US" sz="20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609600"/>
            <a:ext cx="2743200" cy="3282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23888"/>
            <a:ext cx="6945313" cy="7477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MidFirst </a:t>
            </a:r>
            <a:r>
              <a:rPr lang="en-US" dirty="0" smtClean="0">
                <a:latin typeface="+mn-lt"/>
              </a:rPr>
              <a:t>Bank Dream Home Loan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5486400" cy="4297363"/>
          </a:xfrm>
        </p:spPr>
        <p:txBody>
          <a:bodyPr/>
          <a:lstStyle/>
          <a:p>
            <a:pPr>
              <a:defRPr/>
            </a:pPr>
            <a:r>
              <a:rPr lang="en-US" sz="2200" dirty="0" smtClean="0">
                <a:solidFill>
                  <a:schemeClr val="accent6"/>
                </a:solidFill>
              </a:rPr>
              <a:t>Up to 100% financing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6"/>
                </a:solidFill>
              </a:rPr>
              <a:t>Flexible underwriting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6"/>
                </a:solidFill>
              </a:rPr>
              <a:t>No Private Mortgage Insurance (PMI)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6"/>
                </a:solidFill>
              </a:rPr>
              <a:t>Lender Origination Fees of $895 waived</a:t>
            </a:r>
          </a:p>
          <a:p>
            <a:pPr>
              <a:defRPr/>
            </a:pPr>
            <a:r>
              <a:rPr lang="en-US" sz="2200" dirty="0" smtClean="0">
                <a:solidFill>
                  <a:schemeClr val="accent6"/>
                </a:solidFill>
              </a:rPr>
              <a:t>Borrower must be a first-time homebuyer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828800"/>
            <a:ext cx="1933464" cy="3301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23888"/>
            <a:ext cx="6945313" cy="1204912"/>
          </a:xfrm>
        </p:spPr>
        <p:txBody>
          <a:bodyPr/>
          <a:lstStyle/>
          <a:p>
            <a:r>
              <a:rPr lang="en-US" dirty="0">
                <a:latin typeface="+mn-lt"/>
              </a:rPr>
              <a:t>MidFirst Down Payment Assistance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&amp; Closing Cost Grant </a:t>
            </a:r>
            <a:r>
              <a:rPr lang="en-US" dirty="0" smtClean="0">
                <a:latin typeface="+mn-lt"/>
              </a:rPr>
              <a:t>Program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4572000" cy="42973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Limited availability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$6,500 grant available exclusive for </a:t>
            </a:r>
            <a:r>
              <a:rPr lang="en-US" sz="2000" dirty="0" err="1" smtClean="0">
                <a:solidFill>
                  <a:schemeClr val="accent6"/>
                </a:solidFill>
              </a:rPr>
              <a:t>MidFirst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Dream Loan Borrowers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Grant can be applied to down payment and/or closing costs to purchase a home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No repayment of grant is required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Can be layered with other down  payment assistance programs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The property must be owner-occupied as a primary residence</a:t>
            </a:r>
            <a:r>
              <a:rPr lang="en-US" sz="2000" dirty="0" smtClean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981200"/>
            <a:ext cx="2337291" cy="35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23888"/>
            <a:ext cx="6945313" cy="120491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THANK YOU!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438400"/>
            <a:ext cx="657333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23888"/>
            <a:ext cx="6945313" cy="120491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Let’s talk soon!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894920"/>
            <a:ext cx="3085322" cy="3713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2286000"/>
            <a:ext cx="33622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Lorena Torres</a:t>
            </a:r>
          </a:p>
          <a:p>
            <a:r>
              <a:rPr lang="en-US" dirty="0"/>
              <a:t>Community Development</a:t>
            </a:r>
          </a:p>
          <a:p>
            <a:endParaRPr lang="en-US" dirty="0"/>
          </a:p>
          <a:p>
            <a:r>
              <a:rPr lang="en-US" dirty="0"/>
              <a:t>NMLS ID# 2586054</a:t>
            </a:r>
          </a:p>
          <a:p>
            <a:r>
              <a:rPr lang="en-US" dirty="0"/>
              <a:t>M: 214.394.5005</a:t>
            </a:r>
          </a:p>
          <a:p>
            <a:r>
              <a:rPr lang="en-US" dirty="0"/>
              <a:t>O: 214.743.8226</a:t>
            </a:r>
          </a:p>
          <a:p>
            <a:r>
              <a:rPr lang="en-US" dirty="0" smtClean="0"/>
              <a:t>1920 </a:t>
            </a:r>
            <a:r>
              <a:rPr lang="en-US" dirty="0" err="1" smtClean="0"/>
              <a:t>Mckinney</a:t>
            </a:r>
            <a:r>
              <a:rPr lang="en-US" dirty="0" smtClean="0"/>
              <a:t> Ave. Suite </a:t>
            </a:r>
            <a:r>
              <a:rPr lang="en-US" dirty="0"/>
              <a:t>900</a:t>
            </a:r>
          </a:p>
          <a:p>
            <a:r>
              <a:rPr lang="en-US" dirty="0"/>
              <a:t>Dallas, TX 75201</a:t>
            </a:r>
          </a:p>
          <a:p>
            <a:r>
              <a:rPr lang="en-US" dirty="0" err="1" smtClean="0"/>
              <a:t>Hablo</a:t>
            </a:r>
            <a:r>
              <a:rPr lang="en-US" dirty="0" smtClean="0"/>
              <a:t> </a:t>
            </a:r>
            <a:r>
              <a:rPr lang="en-US" dirty="0" err="1"/>
              <a:t>Español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943600"/>
            <a:ext cx="1371719" cy="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mgsales13">
  <a:themeElements>
    <a:clrScheme name="dmgsales13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mgsales13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mgsales1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gsales1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mgsales1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gsales1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gsales1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gsales1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mgsales1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8456</TotalTime>
  <Words>167</Words>
  <Application>Microsoft Office PowerPoint</Application>
  <PresentationFormat>Letter Paper (8.5x11 in)</PresentationFormat>
  <Paragraphs>31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EY</vt:lpstr>
      <vt:lpstr>Monotype Sorts</vt:lpstr>
      <vt:lpstr>Times New Roman</vt:lpstr>
      <vt:lpstr>dmgsales13</vt:lpstr>
      <vt:lpstr>Visio</vt:lpstr>
      <vt:lpstr>Dream Home Loan and Grant programs</vt:lpstr>
      <vt:lpstr>PowerPoint Presentation</vt:lpstr>
      <vt:lpstr>MidFirst Bank Dream Home Loan</vt:lpstr>
      <vt:lpstr>MidFirst Down Payment Assistance &amp; Closing Cost Grant Program</vt:lpstr>
      <vt:lpstr>THANK YOU!</vt:lpstr>
      <vt:lpstr>Let’s talk soon!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Success</dc:title>
  <dc:creator>Rand Foster</dc:creator>
  <cp:lastModifiedBy>Lorena Torres</cp:lastModifiedBy>
  <cp:revision>348</cp:revision>
  <cp:lastPrinted>2014-08-20T16:28:19Z</cp:lastPrinted>
  <dcterms:created xsi:type="dcterms:W3CDTF">1995-06-17T23:31:02Z</dcterms:created>
  <dcterms:modified xsi:type="dcterms:W3CDTF">2025-02-18T19:25:58Z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-1596093673</vt:i4>
  </property>
  <property fmtid="{D5CDD505-2E9C-101B-9397-08002B2CF9AE}" pid="3" name="_NewReviewCycle">
    <vt:lpwstr/>
  </property>
  <property fmtid="{D5CDD505-2E9C-101B-9397-08002B2CF9AE}" pid="4" name="_EmailSubject">
    <vt:lpwstr>DPA Expo Presentation</vt:lpwstr>
  </property>
  <property fmtid="{D5CDD505-2E9C-101B-9397-08002B2CF9AE}" pid="5" name="_AuthorEmail">
    <vt:lpwstr>Lorena.Torres@midfirst.com</vt:lpwstr>
  </property>
  <property fmtid="{D5CDD505-2E9C-101B-9397-08002B2CF9AE}" pid="6" name="_AuthorEmailDisplayName">
    <vt:lpwstr>Lorena Torres</vt:lpwstr>
  </property>
  <property fmtid="{D5CDD505-2E9C-101B-9397-08002B2CF9AE}" pid="7" name="_PreviousAdHocReviewCycleID">
    <vt:i4>-499098849</vt:i4>
  </property>
</Properties>
</file>