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0" r:id="rId4"/>
    <p:sldId id="261" r:id="rId5"/>
    <p:sldId id="262" r:id="rId6"/>
    <p:sldId id="263" r:id="rId7"/>
    <p:sldId id="264" r:id="rId8"/>
    <p:sldId id="273" r:id="rId9"/>
    <p:sldId id="266" r:id="rId10"/>
    <p:sldId id="267" r:id="rId11"/>
    <p:sldId id="268" r:id="rId12"/>
    <p:sldId id="269" r:id="rId13"/>
    <p:sldId id="270" r:id="rId14"/>
    <p:sldId id="271" r:id="rId15"/>
    <p:sldId id="272" r:id="rId16"/>
  </p:sldIdLst>
  <p:sldSz cx="18288000" cy="10287000"/>
  <p:notesSz cx="6858000" cy="9144000"/>
  <p:embeddedFontLst>
    <p:embeddedFont>
      <p:font typeface="Calibri (MS) Bold Italics" panose="020B0604020202020204" charset="0"/>
      <p:regular r:id="rId17"/>
    </p:embeddedFont>
    <p:embeddedFont>
      <p:font typeface="Calibri (MS) Bold" panose="020B0604020202020204" charset="0"/>
      <p:regular r:id="rId18"/>
    </p:embeddedFont>
    <p:embeddedFont>
      <p:font typeface="Calibri (MS)" panose="020B0604020202020204" charset="0"/>
      <p:regular r:id="rId19"/>
    </p:embeddedFont>
    <p:embeddedFont>
      <p:font typeface="Calibri" panose="020F0502020204030204" pitchFamily="34" charset="0"/>
      <p:regular r:id="rId20"/>
      <p:bold r:id="rId21"/>
      <p:italic r:id="rId22"/>
      <p:boldItalic r:id="rId23"/>
    </p:embeddedFont>
    <p:embeddedFont>
      <p:font typeface="Canva Sans"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thetexashomebuyerprogram.com/counselors" TargetMode="External"/><Relationship Id="rId13" Type="http://schemas.openxmlformats.org/officeDocument/2006/relationships/image" Target="../media/image32.svg"/><Relationship Id="rId3" Type="http://schemas.openxmlformats.org/officeDocument/2006/relationships/image" Target="../media/image5.png"/><Relationship Id="rId7" Type="http://schemas.openxmlformats.org/officeDocument/2006/relationships/hyperlink" Target="https://thetexashomebuyerprogram.com/realtors/tdhca-dpa-specialists" TargetMode="External"/><Relationship Id="rId12"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hyperlink" Target="https://thetexashomebuyerprogram.com/lenders/approved-lenders" TargetMode="External"/><Relationship Id="rId11" Type="http://schemas.openxmlformats.org/officeDocument/2006/relationships/hyperlink" Target="https://thetexashomebuyerprogram.com/additional-grant-down-payment-assistance" TargetMode="External"/><Relationship Id="rId5" Type="http://schemas.openxmlformats.org/officeDocument/2006/relationships/hyperlink" Target="https://thetexashomebuyerprogram.com/products/texas-homebuyer-u" TargetMode="External"/><Relationship Id="rId10" Type="http://schemas.openxmlformats.org/officeDocument/2006/relationships/hyperlink" Target="https://thetexashomebuyerprogram.com/rates" TargetMode="External"/><Relationship Id="rId4" Type="http://schemas.openxmlformats.org/officeDocument/2006/relationships/hyperlink" Target="https://thetexashomebuyerprogram.com/homebuyers" TargetMode="External"/><Relationship Id="rId9" Type="http://schemas.openxmlformats.org/officeDocument/2006/relationships/hyperlink" Target="https://thetexashomebuyerprogram.com/uploads/Rate-Notice.pdf?v=173885481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hyperlink" Target="http://www.thetexashomebuyerprogram.com" TargetMode="External"/><Relationship Id="rId4" Type="http://schemas.openxmlformats.org/officeDocument/2006/relationships/hyperlink" Target="mailto:txhomebuyer@tdhca.texas.gov"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thetexashomebuyerprogram.com/lenders/approved-lenders"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6.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NUL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thetexashomebuyerprogram.com/additional-grant-down-payment-assistanc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s://thetexashomebuyerprogram.com/ADDITIONAL-GRANT-DOWN-PAYMENT-ASSISTA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309393" cy="10287000"/>
          </a:xfrm>
          <a:custGeom>
            <a:avLst/>
            <a:gdLst/>
            <a:ahLst/>
            <a:cxnLst/>
            <a:rect l="l" t="t" r="r" b="b"/>
            <a:pathLst>
              <a:path w="18309393" h="10287000">
                <a:moveTo>
                  <a:pt x="0" y="0"/>
                </a:moveTo>
                <a:lnTo>
                  <a:pt x="18309393" y="0"/>
                </a:lnTo>
                <a:lnTo>
                  <a:pt x="18309393" y="10287000"/>
                </a:lnTo>
                <a:lnTo>
                  <a:pt x="0" y="10287000"/>
                </a:lnTo>
                <a:lnTo>
                  <a:pt x="0" y="0"/>
                </a:lnTo>
                <a:close/>
              </a:path>
            </a:pathLst>
          </a:custGeom>
          <a:blipFill>
            <a:blip r:embed="rId2"/>
            <a:stretch>
              <a:fillRect/>
            </a:stretch>
          </a:blipFill>
        </p:spPr>
      </p:sp>
      <p:sp>
        <p:nvSpPr>
          <p:cNvPr id="3" name="Freeform 3"/>
          <p:cNvSpPr/>
          <p:nvPr/>
        </p:nvSpPr>
        <p:spPr>
          <a:xfrm>
            <a:off x="1028700" y="996895"/>
            <a:ext cx="8860692" cy="3130879"/>
          </a:xfrm>
          <a:custGeom>
            <a:avLst/>
            <a:gdLst/>
            <a:ahLst/>
            <a:cxnLst/>
            <a:rect l="l" t="t" r="r" b="b"/>
            <a:pathLst>
              <a:path w="8860692" h="3130879">
                <a:moveTo>
                  <a:pt x="0" y="0"/>
                </a:moveTo>
                <a:lnTo>
                  <a:pt x="8860692" y="0"/>
                </a:lnTo>
                <a:lnTo>
                  <a:pt x="8860692" y="3130879"/>
                </a:lnTo>
                <a:lnTo>
                  <a:pt x="0" y="3130879"/>
                </a:lnTo>
                <a:lnTo>
                  <a:pt x="0" y="0"/>
                </a:lnTo>
                <a:close/>
              </a:path>
            </a:pathLst>
          </a:custGeom>
          <a:blipFill>
            <a:blip r:embed="rId3"/>
            <a:stretch>
              <a:fillRect/>
            </a:stretch>
          </a:blipFill>
        </p:spPr>
      </p:sp>
      <p:sp>
        <p:nvSpPr>
          <p:cNvPr id="4" name="Freeform 4"/>
          <p:cNvSpPr/>
          <p:nvPr/>
        </p:nvSpPr>
        <p:spPr>
          <a:xfrm>
            <a:off x="688009" y="7895216"/>
            <a:ext cx="1959149" cy="1939879"/>
          </a:xfrm>
          <a:custGeom>
            <a:avLst/>
            <a:gdLst/>
            <a:ahLst/>
            <a:cxnLst/>
            <a:rect l="l" t="t" r="r" b="b"/>
            <a:pathLst>
              <a:path w="1959149" h="1939879">
                <a:moveTo>
                  <a:pt x="0" y="0"/>
                </a:moveTo>
                <a:lnTo>
                  <a:pt x="1959150" y="0"/>
                </a:lnTo>
                <a:lnTo>
                  <a:pt x="1959150" y="1939879"/>
                </a:lnTo>
                <a:lnTo>
                  <a:pt x="0" y="1939879"/>
                </a:lnTo>
                <a:lnTo>
                  <a:pt x="0" y="0"/>
                </a:lnTo>
                <a:close/>
              </a:path>
            </a:pathLst>
          </a:custGeom>
          <a:blipFill>
            <a:blip r:embed="rId4"/>
            <a:stretch>
              <a:fillRect/>
            </a:stretch>
          </a:blipFill>
        </p:spPr>
      </p:sp>
      <p:sp>
        <p:nvSpPr>
          <p:cNvPr id="5" name="TextBox 5"/>
          <p:cNvSpPr txBox="1"/>
          <p:nvPr/>
        </p:nvSpPr>
        <p:spPr>
          <a:xfrm>
            <a:off x="3988596" y="4692107"/>
            <a:ext cx="13270704" cy="1863090"/>
          </a:xfrm>
          <a:prstGeom prst="rect">
            <a:avLst/>
          </a:prstGeom>
        </p:spPr>
        <p:txBody>
          <a:bodyPr lIns="0" tIns="0" rIns="0" bIns="0" rtlCol="0" anchor="t">
            <a:spAutoFit/>
          </a:bodyPr>
          <a:lstStyle/>
          <a:p>
            <a:pPr algn="r">
              <a:lnSpc>
                <a:spcPts val="6600"/>
              </a:lnSpc>
            </a:pPr>
            <a:r>
              <a:rPr lang="en-US" sz="6600">
                <a:solidFill>
                  <a:srgbClr val="000000"/>
                </a:solidFill>
                <a:latin typeface="Calibri (MS) Bold"/>
              </a:rPr>
              <a:t>Texas Department of Housing and Community Affairs</a:t>
            </a:r>
          </a:p>
        </p:txBody>
      </p:sp>
      <p:sp>
        <p:nvSpPr>
          <p:cNvPr id="6" name="TextBox 6"/>
          <p:cNvSpPr txBox="1"/>
          <p:nvPr/>
        </p:nvSpPr>
        <p:spPr>
          <a:xfrm>
            <a:off x="5084719" y="6288497"/>
            <a:ext cx="12174581" cy="1270635"/>
          </a:xfrm>
          <a:prstGeom prst="rect">
            <a:avLst/>
          </a:prstGeom>
        </p:spPr>
        <p:txBody>
          <a:bodyPr lIns="0" tIns="0" rIns="0" bIns="0" rtlCol="0" anchor="t">
            <a:spAutoFit/>
          </a:bodyPr>
          <a:lstStyle/>
          <a:p>
            <a:pPr algn="r">
              <a:lnSpc>
                <a:spcPts val="9240"/>
              </a:lnSpc>
            </a:pPr>
            <a:r>
              <a:rPr lang="en-US" sz="6600">
                <a:solidFill>
                  <a:srgbClr val="003D60"/>
                </a:solidFill>
                <a:latin typeface="Calibri (MS) Bold"/>
              </a:rPr>
              <a:t>Down Payment Assistance</a:t>
            </a:r>
          </a:p>
        </p:txBody>
      </p:sp>
      <p:sp>
        <p:nvSpPr>
          <p:cNvPr id="7" name="TextBox 7"/>
          <p:cNvSpPr txBox="1"/>
          <p:nvPr/>
        </p:nvSpPr>
        <p:spPr>
          <a:xfrm>
            <a:off x="9042631" y="8371525"/>
            <a:ext cx="8216669" cy="630554"/>
          </a:xfrm>
          <a:prstGeom prst="rect">
            <a:avLst/>
          </a:prstGeom>
        </p:spPr>
        <p:txBody>
          <a:bodyPr lIns="0" tIns="0" rIns="0" bIns="0" rtlCol="0" anchor="t">
            <a:spAutoFit/>
          </a:bodyPr>
          <a:lstStyle/>
          <a:p>
            <a:pPr algn="r">
              <a:lnSpc>
                <a:spcPts val="4620"/>
              </a:lnSpc>
            </a:pPr>
            <a:r>
              <a:rPr lang="en-US" sz="3300">
                <a:solidFill>
                  <a:srgbClr val="000000"/>
                </a:solidFill>
                <a:latin typeface="Calibri (MS) Bold"/>
              </a:rPr>
              <a:t>Presented by the Texas Homebuyer Team </a:t>
            </a:r>
          </a:p>
        </p:txBody>
      </p:sp>
      <p:grpSp>
        <p:nvGrpSpPr>
          <p:cNvPr id="8" name="Group 8"/>
          <p:cNvGrpSpPr/>
          <p:nvPr/>
        </p:nvGrpSpPr>
        <p:grpSpPr>
          <a:xfrm>
            <a:off x="2647159" y="8635369"/>
            <a:ext cx="6668247" cy="688971"/>
            <a:chOff x="0" y="0"/>
            <a:chExt cx="8890996" cy="918628"/>
          </a:xfrm>
        </p:grpSpPr>
        <p:sp>
          <p:nvSpPr>
            <p:cNvPr id="9" name="TextBox 9"/>
            <p:cNvSpPr txBox="1"/>
            <p:nvPr/>
          </p:nvSpPr>
          <p:spPr>
            <a:xfrm>
              <a:off x="281338" y="440264"/>
              <a:ext cx="8328320" cy="478364"/>
            </a:xfrm>
            <a:prstGeom prst="rect">
              <a:avLst/>
            </a:prstGeom>
          </p:spPr>
          <p:txBody>
            <a:bodyPr lIns="0" tIns="0" rIns="0" bIns="0" rtlCol="0" anchor="t">
              <a:spAutoFit/>
            </a:bodyPr>
            <a:lstStyle/>
            <a:p>
              <a:pPr algn="ctr">
                <a:lnSpc>
                  <a:spcPts val="2800"/>
                </a:lnSpc>
              </a:pPr>
              <a:r>
                <a:rPr lang="en-US" sz="2000">
                  <a:solidFill>
                    <a:srgbClr val="0000EE"/>
                  </a:solidFill>
                  <a:latin typeface="Calibri (MS) Bold"/>
                </a:rPr>
                <a:t>www.TheTexasHomebuyerProgram.com   </a:t>
              </a:r>
            </a:p>
          </p:txBody>
        </p:sp>
        <p:sp>
          <p:nvSpPr>
            <p:cNvPr id="10" name="TextBox 10"/>
            <p:cNvSpPr txBox="1"/>
            <p:nvPr/>
          </p:nvSpPr>
          <p:spPr>
            <a:xfrm>
              <a:off x="0" y="-76200"/>
              <a:ext cx="8890996" cy="478364"/>
            </a:xfrm>
            <a:prstGeom prst="rect">
              <a:avLst/>
            </a:prstGeom>
          </p:spPr>
          <p:txBody>
            <a:bodyPr lIns="0" tIns="0" rIns="0" bIns="0" rtlCol="0" anchor="t">
              <a:spAutoFit/>
            </a:bodyPr>
            <a:lstStyle/>
            <a:p>
              <a:pPr algn="ctr">
                <a:lnSpc>
                  <a:spcPts val="2800"/>
                </a:lnSpc>
              </a:pPr>
              <a:r>
                <a:rPr lang="en-US" sz="2000">
                  <a:solidFill>
                    <a:srgbClr val="26235D"/>
                  </a:solidFill>
                  <a:latin typeface="Calibri (MS) Bold"/>
                </a:rPr>
                <a:t>Texas Department Of Housing and Community Affairs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235D"/>
        </a:solidFill>
        <a:effectLst/>
      </p:bgPr>
    </p:bg>
    <p:spTree>
      <p:nvGrpSpPr>
        <p:cNvPr id="1" name=""/>
        <p:cNvGrpSpPr/>
        <p:nvPr/>
      </p:nvGrpSpPr>
      <p:grpSpPr>
        <a:xfrm>
          <a:off x="0" y="0"/>
          <a:ext cx="0" cy="0"/>
          <a:chOff x="0" y="0"/>
          <a:chExt cx="0" cy="0"/>
        </a:xfrm>
      </p:grpSpPr>
      <p:sp>
        <p:nvSpPr>
          <p:cNvPr id="2" name="Freeform 2"/>
          <p:cNvSpPr/>
          <p:nvPr/>
        </p:nvSpPr>
        <p:spPr>
          <a:xfrm>
            <a:off x="1962978" y="0"/>
            <a:ext cx="14362043" cy="10287000"/>
          </a:xfrm>
          <a:custGeom>
            <a:avLst/>
            <a:gdLst/>
            <a:ahLst/>
            <a:cxnLst/>
            <a:rect l="l" t="t" r="r" b="b"/>
            <a:pathLst>
              <a:path w="14362043" h="10287000">
                <a:moveTo>
                  <a:pt x="0" y="0"/>
                </a:moveTo>
                <a:lnTo>
                  <a:pt x="14362044" y="0"/>
                </a:lnTo>
                <a:lnTo>
                  <a:pt x="14362044" y="10287000"/>
                </a:lnTo>
                <a:lnTo>
                  <a:pt x="0" y="10287000"/>
                </a:lnTo>
                <a:lnTo>
                  <a:pt x="0" y="0"/>
                </a:lnTo>
                <a:close/>
              </a:path>
            </a:pathLst>
          </a:custGeom>
          <a:blipFill>
            <a:blip r:embed="rId2"/>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235D"/>
        </a:solidFill>
        <a:effectLst/>
      </p:bgPr>
    </p:bg>
    <p:spTree>
      <p:nvGrpSpPr>
        <p:cNvPr id="1" name=""/>
        <p:cNvGrpSpPr/>
        <p:nvPr/>
      </p:nvGrpSpPr>
      <p:grpSpPr>
        <a:xfrm>
          <a:off x="0" y="0"/>
          <a:ext cx="0" cy="0"/>
          <a:chOff x="0" y="0"/>
          <a:chExt cx="0" cy="0"/>
        </a:xfrm>
      </p:grpSpPr>
      <p:sp>
        <p:nvSpPr>
          <p:cNvPr id="2" name="Freeform 2"/>
          <p:cNvSpPr/>
          <p:nvPr/>
        </p:nvSpPr>
        <p:spPr>
          <a:xfrm>
            <a:off x="3772407" y="0"/>
            <a:ext cx="10743186" cy="10287000"/>
          </a:xfrm>
          <a:custGeom>
            <a:avLst/>
            <a:gdLst/>
            <a:ahLst/>
            <a:cxnLst/>
            <a:rect l="l" t="t" r="r" b="b"/>
            <a:pathLst>
              <a:path w="10743186" h="10287000">
                <a:moveTo>
                  <a:pt x="0" y="0"/>
                </a:moveTo>
                <a:lnTo>
                  <a:pt x="10743186" y="0"/>
                </a:lnTo>
                <a:lnTo>
                  <a:pt x="10743186" y="10287000"/>
                </a:lnTo>
                <a:lnTo>
                  <a:pt x="0" y="10287000"/>
                </a:lnTo>
                <a:lnTo>
                  <a:pt x="0" y="0"/>
                </a:lnTo>
                <a:close/>
              </a:path>
            </a:pathLst>
          </a:custGeom>
          <a:blipFill>
            <a:blip r:embed="rId2"/>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235D"/>
        </a:solidFill>
        <a:effectLst/>
      </p:bgPr>
    </p:bg>
    <p:spTree>
      <p:nvGrpSpPr>
        <p:cNvPr id="1" name=""/>
        <p:cNvGrpSpPr/>
        <p:nvPr/>
      </p:nvGrpSpPr>
      <p:grpSpPr>
        <a:xfrm>
          <a:off x="0" y="0"/>
          <a:ext cx="0" cy="0"/>
          <a:chOff x="0" y="0"/>
          <a:chExt cx="0" cy="0"/>
        </a:xfrm>
      </p:grpSpPr>
      <p:sp>
        <p:nvSpPr>
          <p:cNvPr id="2" name="Freeform 2"/>
          <p:cNvSpPr/>
          <p:nvPr/>
        </p:nvSpPr>
        <p:spPr>
          <a:xfrm>
            <a:off x="3411325" y="0"/>
            <a:ext cx="11465351" cy="10287000"/>
          </a:xfrm>
          <a:custGeom>
            <a:avLst/>
            <a:gdLst/>
            <a:ahLst/>
            <a:cxnLst/>
            <a:rect l="l" t="t" r="r" b="b"/>
            <a:pathLst>
              <a:path w="11465351" h="10287000">
                <a:moveTo>
                  <a:pt x="0" y="0"/>
                </a:moveTo>
                <a:lnTo>
                  <a:pt x="11465350" y="0"/>
                </a:lnTo>
                <a:lnTo>
                  <a:pt x="11465350" y="10287000"/>
                </a:lnTo>
                <a:lnTo>
                  <a:pt x="0" y="10287000"/>
                </a:lnTo>
                <a:lnTo>
                  <a:pt x="0" y="0"/>
                </a:lnTo>
                <a:close/>
              </a:path>
            </a:pathLst>
          </a:custGeom>
          <a:blipFill>
            <a:blip r:embed="rId2"/>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235D"/>
        </a:solidFill>
        <a:effectLst/>
      </p:bgPr>
    </p:bg>
    <p:spTree>
      <p:nvGrpSpPr>
        <p:cNvPr id="1" name=""/>
        <p:cNvGrpSpPr/>
        <p:nvPr/>
      </p:nvGrpSpPr>
      <p:grpSpPr>
        <a:xfrm>
          <a:off x="0" y="0"/>
          <a:ext cx="0" cy="0"/>
          <a:chOff x="0" y="0"/>
          <a:chExt cx="0" cy="0"/>
        </a:xfrm>
      </p:grpSpPr>
      <p:sp>
        <p:nvSpPr>
          <p:cNvPr id="2" name="Freeform 2"/>
          <p:cNvSpPr/>
          <p:nvPr/>
        </p:nvSpPr>
        <p:spPr>
          <a:xfrm>
            <a:off x="3614281" y="0"/>
            <a:ext cx="11059438" cy="12084398"/>
          </a:xfrm>
          <a:custGeom>
            <a:avLst/>
            <a:gdLst/>
            <a:ahLst/>
            <a:cxnLst/>
            <a:rect l="l" t="t" r="r" b="b"/>
            <a:pathLst>
              <a:path w="11059438" h="12084398">
                <a:moveTo>
                  <a:pt x="0" y="0"/>
                </a:moveTo>
                <a:lnTo>
                  <a:pt x="11059438" y="0"/>
                </a:lnTo>
                <a:lnTo>
                  <a:pt x="11059438" y="12084398"/>
                </a:lnTo>
                <a:lnTo>
                  <a:pt x="0" y="12084398"/>
                </a:lnTo>
                <a:lnTo>
                  <a:pt x="0" y="0"/>
                </a:lnTo>
                <a:close/>
              </a:path>
            </a:pathLst>
          </a:custGeom>
          <a:blipFill>
            <a:blip r:embed="rId2"/>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18494905" cy="12345349"/>
          </a:xfrm>
          <a:custGeom>
            <a:avLst/>
            <a:gdLst/>
            <a:ahLst/>
            <a:cxnLst/>
            <a:rect l="l" t="t" r="r" b="b"/>
            <a:pathLst>
              <a:path w="18494905" h="12345349">
                <a:moveTo>
                  <a:pt x="0" y="0"/>
                </a:moveTo>
                <a:lnTo>
                  <a:pt x="18494905" y="0"/>
                </a:lnTo>
                <a:lnTo>
                  <a:pt x="18494905" y="12345350"/>
                </a:lnTo>
                <a:lnTo>
                  <a:pt x="0" y="12345350"/>
                </a:lnTo>
                <a:lnTo>
                  <a:pt x="0" y="0"/>
                </a:lnTo>
                <a:close/>
              </a:path>
            </a:pathLst>
          </a:custGeom>
          <a:blipFill>
            <a:blip r:embed="rId2">
              <a:alphaModFix amt="13000"/>
            </a:blip>
            <a:stretch>
              <a:fillRect l="-9731" r="-9731"/>
            </a:stretch>
          </a:blipFill>
        </p:spPr>
      </p:sp>
      <p:sp>
        <p:nvSpPr>
          <p:cNvPr id="3" name="AutoShape 3"/>
          <p:cNvSpPr/>
          <p:nvPr/>
        </p:nvSpPr>
        <p:spPr>
          <a:xfrm>
            <a:off x="4737110" y="1389062"/>
            <a:ext cx="13550890" cy="19050"/>
          </a:xfrm>
          <a:prstGeom prst="line">
            <a:avLst/>
          </a:prstGeom>
          <a:ln w="38100" cap="flat">
            <a:solidFill>
              <a:srgbClr val="26235D"/>
            </a:solidFill>
            <a:prstDash val="solid"/>
            <a:headEnd type="none" w="sm" len="sm"/>
            <a:tailEnd type="none" w="sm" len="sm"/>
          </a:ln>
        </p:spPr>
      </p:sp>
      <p:sp>
        <p:nvSpPr>
          <p:cNvPr id="4" name="Freeform 4"/>
          <p:cNvSpPr/>
          <p:nvPr/>
        </p:nvSpPr>
        <p:spPr>
          <a:xfrm>
            <a:off x="13136605" y="8404482"/>
            <a:ext cx="4122695" cy="1456733"/>
          </a:xfrm>
          <a:custGeom>
            <a:avLst/>
            <a:gdLst/>
            <a:ahLst/>
            <a:cxnLst/>
            <a:rect l="l" t="t" r="r" b="b"/>
            <a:pathLst>
              <a:path w="4122695" h="1456733">
                <a:moveTo>
                  <a:pt x="0" y="0"/>
                </a:moveTo>
                <a:lnTo>
                  <a:pt x="4122695" y="0"/>
                </a:lnTo>
                <a:lnTo>
                  <a:pt x="4122695" y="1456733"/>
                </a:lnTo>
                <a:lnTo>
                  <a:pt x="0" y="1456733"/>
                </a:lnTo>
                <a:lnTo>
                  <a:pt x="0" y="0"/>
                </a:lnTo>
                <a:close/>
              </a:path>
            </a:pathLst>
          </a:custGeom>
          <a:blipFill>
            <a:blip r:embed="rId3"/>
            <a:stretch>
              <a:fillRect/>
            </a:stretch>
          </a:blipFill>
        </p:spPr>
      </p:sp>
      <p:sp>
        <p:nvSpPr>
          <p:cNvPr id="5" name="TextBox 5"/>
          <p:cNvSpPr txBox="1"/>
          <p:nvPr/>
        </p:nvSpPr>
        <p:spPr>
          <a:xfrm>
            <a:off x="1028700" y="2445912"/>
            <a:ext cx="16015221" cy="6963445"/>
          </a:xfrm>
          <a:prstGeom prst="rect">
            <a:avLst/>
          </a:prstGeom>
        </p:spPr>
        <p:txBody>
          <a:bodyPr lIns="0" tIns="0" rIns="0" bIns="0" rtlCol="0" anchor="t">
            <a:spAutoFit/>
          </a:bodyPr>
          <a:lstStyle/>
          <a:p>
            <a:pPr algn="l">
              <a:lnSpc>
                <a:spcPts val="4480"/>
              </a:lnSpc>
            </a:pPr>
            <a:r>
              <a:rPr lang="en-US" sz="3200" b="1" u="sng" dirty="0" smtClean="0">
                <a:solidFill>
                  <a:srgbClr val="0000EE"/>
                </a:solidFill>
                <a:hlinkClick r:id="rId4" tooltip="https://thetexashomebuyerprogram.com/homebuyers"/>
              </a:rPr>
              <a:t>Homebuyer Step-By-Step</a:t>
            </a:r>
          </a:p>
          <a:p>
            <a:pPr algn="l">
              <a:lnSpc>
                <a:spcPts val="4480"/>
              </a:lnSpc>
            </a:pPr>
            <a:endParaRPr lang="en-US" sz="3200" b="1" u="sng" dirty="0" smtClean="0">
              <a:solidFill>
                <a:srgbClr val="0000EE"/>
              </a:solidFill>
              <a:hlinkClick r:id="rId4" tooltip="https://thetexashomebuyerprogram.com/homebuyers"/>
            </a:endParaRPr>
          </a:p>
          <a:p>
            <a:pPr>
              <a:lnSpc>
                <a:spcPts val="4480"/>
              </a:lnSpc>
            </a:pPr>
            <a:r>
              <a:rPr lang="en-US" sz="3200" b="1" dirty="0" smtClean="0">
                <a:hlinkClick r:id="rId5"/>
              </a:rPr>
              <a:t>Homebuyer Education Course Options</a:t>
            </a:r>
            <a:endParaRPr lang="en-US" sz="3200" b="1" u="sng" dirty="0">
              <a:solidFill>
                <a:srgbClr val="0000EE"/>
              </a:solidFill>
              <a:hlinkClick r:id="rId4" tooltip="https://thetexashomebuyerprogram.com/homebuyers"/>
            </a:endParaRPr>
          </a:p>
          <a:p>
            <a:pPr algn="l">
              <a:lnSpc>
                <a:spcPts val="4480"/>
              </a:lnSpc>
            </a:pPr>
            <a:endParaRPr lang="en-US" sz="3200" b="1" u="sng" dirty="0">
              <a:solidFill>
                <a:srgbClr val="0000EE"/>
              </a:solidFill>
              <a:hlinkClick r:id="rId4" tooltip="https://thetexashomebuyerprogram.com/homebuyers"/>
            </a:endParaRPr>
          </a:p>
          <a:p>
            <a:pPr algn="l">
              <a:lnSpc>
                <a:spcPts val="4480"/>
              </a:lnSpc>
            </a:pPr>
            <a:r>
              <a:rPr lang="en-US" sz="3200" b="1" u="sng" dirty="0" smtClean="0">
                <a:solidFill>
                  <a:srgbClr val="0000EE"/>
                </a:solidFill>
                <a:hlinkClick r:id="rId6" tooltip="https://thetexashomebuyerprogram.com/lenders/approved-lenders"/>
              </a:rPr>
              <a:t>TDHCA Approved Lenders</a:t>
            </a:r>
            <a:endParaRPr lang="en-US" sz="3200" b="1" u="sng" dirty="0">
              <a:solidFill>
                <a:srgbClr val="0000EE"/>
              </a:solidFill>
              <a:hlinkClick r:id="rId6" tooltip="https://thetexashomebuyerprogram.com/lenders/approved-lenders"/>
            </a:endParaRPr>
          </a:p>
          <a:p>
            <a:pPr algn="l">
              <a:lnSpc>
                <a:spcPts val="4480"/>
              </a:lnSpc>
            </a:pPr>
            <a:endParaRPr lang="en-US" sz="3200" b="1" u="sng" dirty="0">
              <a:solidFill>
                <a:srgbClr val="0000EE"/>
              </a:solidFill>
              <a:hlinkClick r:id="rId6" tooltip="https://thetexashomebuyerprogram.com/lenders/approved-lenders"/>
            </a:endParaRPr>
          </a:p>
          <a:p>
            <a:pPr>
              <a:lnSpc>
                <a:spcPts val="4480"/>
              </a:lnSpc>
            </a:pPr>
            <a:r>
              <a:rPr lang="en-US" sz="3200" b="1" dirty="0" smtClean="0">
                <a:hlinkClick r:id="rId7"/>
              </a:rPr>
              <a:t>Find a Realtor</a:t>
            </a:r>
            <a:endParaRPr lang="en-US" sz="3200" b="1" dirty="0" smtClean="0"/>
          </a:p>
          <a:p>
            <a:pPr>
              <a:lnSpc>
                <a:spcPts val="4480"/>
              </a:lnSpc>
            </a:pPr>
            <a:endParaRPr lang="en-US" sz="3200" b="1" u="sng" dirty="0">
              <a:solidFill>
                <a:srgbClr val="0000EE"/>
              </a:solidFill>
              <a:hlinkClick r:id="rId8" tooltip="https://thetexashomebuyerprogram.com/counselors"/>
            </a:endParaRPr>
          </a:p>
          <a:p>
            <a:pPr algn="l">
              <a:lnSpc>
                <a:spcPts val="4480"/>
              </a:lnSpc>
            </a:pPr>
            <a:r>
              <a:rPr lang="en-US" sz="3200" b="1" u="sng" dirty="0" smtClean="0">
                <a:solidFill>
                  <a:srgbClr val="0000EE"/>
                </a:solidFill>
                <a:hlinkClick r:id="rId9" tooltip="https://thetexashomebuyerprogram.com/rates"/>
              </a:rPr>
              <a:t>Available Programs and Rates </a:t>
            </a:r>
            <a:endParaRPr lang="en-US" sz="3200" b="1" u="sng" dirty="0" smtClean="0">
              <a:solidFill>
                <a:srgbClr val="0000EE"/>
              </a:solidFill>
            </a:endParaRPr>
          </a:p>
          <a:p>
            <a:pPr algn="l">
              <a:lnSpc>
                <a:spcPts val="4480"/>
              </a:lnSpc>
            </a:pPr>
            <a:endParaRPr lang="en-US" sz="3200" b="1" u="sng" dirty="0">
              <a:solidFill>
                <a:srgbClr val="0000EE"/>
              </a:solidFill>
              <a:hlinkClick r:id="rId10" tooltip="https://thetexashomebuyerprogram.com/rates"/>
            </a:endParaRPr>
          </a:p>
          <a:p>
            <a:pPr algn="l">
              <a:lnSpc>
                <a:spcPts val="4480"/>
              </a:lnSpc>
            </a:pPr>
            <a:r>
              <a:rPr lang="en-US" sz="3200" b="1" u="sng" dirty="0" smtClean="0">
                <a:solidFill>
                  <a:srgbClr val="0000EE"/>
                </a:solidFill>
                <a:hlinkClick r:id="rId11" tooltip="https://thetexashomebuyerprogram.com/rates"/>
              </a:rPr>
              <a:t>Additional Gift Fund Options </a:t>
            </a:r>
            <a:endParaRPr lang="en-US" sz="3200" b="1" u="sng" dirty="0">
              <a:solidFill>
                <a:srgbClr val="0000EE"/>
              </a:solidFill>
              <a:hlinkClick r:id="rId10" tooltip="https://thetexashomebuyerprogram.com/rates"/>
            </a:endParaRPr>
          </a:p>
          <a:p>
            <a:pPr algn="l">
              <a:lnSpc>
                <a:spcPts val="4759"/>
              </a:lnSpc>
            </a:pPr>
            <a:endParaRPr lang="en-US" sz="3200" u="sng" dirty="0">
              <a:solidFill>
                <a:srgbClr val="0000EE"/>
              </a:solidFill>
              <a:latin typeface="Canva Sans"/>
              <a:hlinkClick r:id="rId10" tooltip="https://thetexashomebuyerprogram.com/rates"/>
            </a:endParaRPr>
          </a:p>
        </p:txBody>
      </p:sp>
      <p:sp>
        <p:nvSpPr>
          <p:cNvPr id="6" name="Freeform 6"/>
          <p:cNvSpPr/>
          <p:nvPr/>
        </p:nvSpPr>
        <p:spPr>
          <a:xfrm>
            <a:off x="13136605" y="5327441"/>
            <a:ext cx="3907315" cy="1538505"/>
          </a:xfrm>
          <a:custGeom>
            <a:avLst/>
            <a:gdLst/>
            <a:ahLst/>
            <a:cxnLst/>
            <a:rect l="l" t="t" r="r" b="b"/>
            <a:pathLst>
              <a:path w="3907315" h="1538505">
                <a:moveTo>
                  <a:pt x="0" y="0"/>
                </a:moveTo>
                <a:lnTo>
                  <a:pt x="3907316" y="0"/>
                </a:lnTo>
                <a:lnTo>
                  <a:pt x="3907316" y="1538505"/>
                </a:lnTo>
                <a:lnTo>
                  <a:pt x="0" y="15385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 name="TextBox 7"/>
          <p:cNvSpPr txBox="1"/>
          <p:nvPr/>
        </p:nvSpPr>
        <p:spPr>
          <a:xfrm>
            <a:off x="1028700" y="819150"/>
            <a:ext cx="3349675" cy="968375"/>
          </a:xfrm>
          <a:prstGeom prst="rect">
            <a:avLst/>
          </a:prstGeom>
        </p:spPr>
        <p:txBody>
          <a:bodyPr lIns="0" tIns="0" rIns="0" bIns="0" rtlCol="0" anchor="t">
            <a:spAutoFit/>
          </a:bodyPr>
          <a:lstStyle/>
          <a:p>
            <a:pPr algn="l">
              <a:lnSpc>
                <a:spcPts val="7000"/>
              </a:lnSpc>
              <a:spcBef>
                <a:spcPct val="0"/>
              </a:spcBef>
            </a:pPr>
            <a:r>
              <a:rPr lang="en-US" sz="5000">
                <a:solidFill>
                  <a:srgbClr val="26235D"/>
                </a:solidFill>
                <a:latin typeface="Calibri (MS) Bold"/>
              </a:rPr>
              <a:t>QUICK LINKS</a:t>
            </a:r>
          </a:p>
        </p:txBody>
      </p:sp>
      <p:sp>
        <p:nvSpPr>
          <p:cNvPr id="8" name="AutoShape 8"/>
          <p:cNvSpPr/>
          <p:nvPr/>
        </p:nvSpPr>
        <p:spPr>
          <a:xfrm flipV="1">
            <a:off x="1028700" y="9277350"/>
            <a:ext cx="11727470" cy="0"/>
          </a:xfrm>
          <a:prstGeom prst="line">
            <a:avLst/>
          </a:prstGeom>
          <a:ln w="38100" cap="flat">
            <a:solidFill>
              <a:srgbClr val="26235D"/>
            </a:solidFill>
            <a:prstDash val="solid"/>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9175"/>
            <a:ext cx="18494905" cy="12345349"/>
          </a:xfrm>
          <a:custGeom>
            <a:avLst/>
            <a:gdLst/>
            <a:ahLst/>
            <a:cxnLst/>
            <a:rect l="l" t="t" r="r" b="b"/>
            <a:pathLst>
              <a:path w="18494905" h="12345349">
                <a:moveTo>
                  <a:pt x="0" y="0"/>
                </a:moveTo>
                <a:lnTo>
                  <a:pt x="18494905" y="0"/>
                </a:lnTo>
                <a:lnTo>
                  <a:pt x="18494905" y="12345350"/>
                </a:lnTo>
                <a:lnTo>
                  <a:pt x="0" y="12345350"/>
                </a:lnTo>
                <a:lnTo>
                  <a:pt x="0" y="0"/>
                </a:lnTo>
                <a:close/>
              </a:path>
            </a:pathLst>
          </a:custGeom>
          <a:blipFill>
            <a:blip r:embed="rId2">
              <a:alphaModFix amt="13000"/>
            </a:blip>
            <a:stretch>
              <a:fillRect l="-93" r="-93"/>
            </a:stretch>
          </a:blipFill>
        </p:spPr>
      </p:sp>
      <p:sp>
        <p:nvSpPr>
          <p:cNvPr id="3" name="Freeform 3"/>
          <p:cNvSpPr/>
          <p:nvPr/>
        </p:nvSpPr>
        <p:spPr>
          <a:xfrm>
            <a:off x="13285793" y="8306152"/>
            <a:ext cx="4122695" cy="1456733"/>
          </a:xfrm>
          <a:custGeom>
            <a:avLst/>
            <a:gdLst/>
            <a:ahLst/>
            <a:cxnLst/>
            <a:rect l="l" t="t" r="r" b="b"/>
            <a:pathLst>
              <a:path w="4122695" h="1456733">
                <a:moveTo>
                  <a:pt x="0" y="0"/>
                </a:moveTo>
                <a:lnTo>
                  <a:pt x="4122695" y="0"/>
                </a:lnTo>
                <a:lnTo>
                  <a:pt x="4122695" y="1456733"/>
                </a:lnTo>
                <a:lnTo>
                  <a:pt x="0" y="1456733"/>
                </a:lnTo>
                <a:lnTo>
                  <a:pt x="0" y="0"/>
                </a:lnTo>
                <a:close/>
              </a:path>
            </a:pathLst>
          </a:custGeom>
          <a:blipFill>
            <a:blip r:embed="rId3"/>
            <a:stretch>
              <a:fillRect/>
            </a:stretch>
          </a:blipFill>
        </p:spPr>
      </p:sp>
      <p:sp>
        <p:nvSpPr>
          <p:cNvPr id="4" name="AutoShape 4"/>
          <p:cNvSpPr/>
          <p:nvPr/>
        </p:nvSpPr>
        <p:spPr>
          <a:xfrm flipV="1">
            <a:off x="1028748" y="9258300"/>
            <a:ext cx="12088137" cy="19050"/>
          </a:xfrm>
          <a:prstGeom prst="line">
            <a:avLst/>
          </a:prstGeom>
          <a:ln w="38100" cap="flat">
            <a:solidFill>
              <a:srgbClr val="26235D"/>
            </a:solidFill>
            <a:prstDash val="solid"/>
            <a:headEnd type="none" w="sm" len="sm"/>
            <a:tailEnd type="none" w="sm" len="sm"/>
          </a:ln>
        </p:spPr>
      </p:sp>
      <p:sp>
        <p:nvSpPr>
          <p:cNvPr id="5" name="AutoShape 5"/>
          <p:cNvSpPr/>
          <p:nvPr/>
        </p:nvSpPr>
        <p:spPr>
          <a:xfrm>
            <a:off x="4802081" y="1269366"/>
            <a:ext cx="13485919" cy="38100"/>
          </a:xfrm>
          <a:prstGeom prst="line">
            <a:avLst/>
          </a:prstGeom>
          <a:ln w="38100" cap="flat">
            <a:solidFill>
              <a:srgbClr val="26235D"/>
            </a:solidFill>
            <a:prstDash val="solid"/>
            <a:headEnd type="none" w="sm" len="sm"/>
            <a:tailEnd type="none" w="sm" len="sm"/>
          </a:ln>
        </p:spPr>
      </p:sp>
      <p:sp>
        <p:nvSpPr>
          <p:cNvPr id="6" name="TextBox 6"/>
          <p:cNvSpPr txBox="1"/>
          <p:nvPr/>
        </p:nvSpPr>
        <p:spPr>
          <a:xfrm>
            <a:off x="1028700" y="718503"/>
            <a:ext cx="3391495" cy="968375"/>
          </a:xfrm>
          <a:prstGeom prst="rect">
            <a:avLst/>
          </a:prstGeom>
        </p:spPr>
        <p:txBody>
          <a:bodyPr lIns="0" tIns="0" rIns="0" bIns="0" rtlCol="0" anchor="t">
            <a:spAutoFit/>
          </a:bodyPr>
          <a:lstStyle/>
          <a:p>
            <a:pPr algn="l">
              <a:lnSpc>
                <a:spcPts val="7000"/>
              </a:lnSpc>
              <a:spcBef>
                <a:spcPct val="0"/>
              </a:spcBef>
            </a:pPr>
            <a:r>
              <a:rPr lang="en-US" sz="5000">
                <a:solidFill>
                  <a:srgbClr val="26235D"/>
                </a:solidFill>
                <a:latin typeface="Calibri (MS) Bold"/>
              </a:rPr>
              <a:t>CONTACT US</a:t>
            </a:r>
          </a:p>
        </p:txBody>
      </p:sp>
      <p:sp>
        <p:nvSpPr>
          <p:cNvPr id="7" name="TextBox 7"/>
          <p:cNvSpPr txBox="1"/>
          <p:nvPr/>
        </p:nvSpPr>
        <p:spPr>
          <a:xfrm>
            <a:off x="1232559" y="2360187"/>
            <a:ext cx="6763643" cy="3335020"/>
          </a:xfrm>
          <a:prstGeom prst="rect">
            <a:avLst/>
          </a:prstGeom>
        </p:spPr>
        <p:txBody>
          <a:bodyPr lIns="0" tIns="0" rIns="0" bIns="0" rtlCol="0" anchor="t">
            <a:spAutoFit/>
          </a:bodyPr>
          <a:lstStyle/>
          <a:p>
            <a:pPr algn="l">
              <a:lnSpc>
                <a:spcPts val="5180"/>
              </a:lnSpc>
            </a:pPr>
            <a:r>
              <a:rPr lang="en-US" sz="3700" dirty="0">
                <a:solidFill>
                  <a:srgbClr val="26235D"/>
                </a:solidFill>
                <a:latin typeface="Calibri (MS) Bold"/>
              </a:rPr>
              <a:t>Texas Homeownership Division</a:t>
            </a:r>
          </a:p>
          <a:p>
            <a:pPr algn="l">
              <a:lnSpc>
                <a:spcPts val="5180"/>
              </a:lnSpc>
            </a:pPr>
            <a:r>
              <a:rPr lang="en-US" sz="3700" dirty="0">
                <a:solidFill>
                  <a:srgbClr val="26235D"/>
                </a:solidFill>
                <a:latin typeface="Calibri (MS) Bold"/>
              </a:rPr>
              <a:t>1-800-792-1119</a:t>
            </a:r>
          </a:p>
          <a:p>
            <a:pPr algn="l">
              <a:lnSpc>
                <a:spcPts val="5180"/>
              </a:lnSpc>
            </a:pPr>
            <a:r>
              <a:rPr lang="en-US" sz="3700" u="sng" dirty="0" err="1">
                <a:solidFill>
                  <a:srgbClr val="0000EE"/>
                </a:solidFill>
                <a:latin typeface="Calibri (MS) Bold"/>
                <a:hlinkClick r:id="rId4" tooltip="mailto:txhomebuyer@tdhca.texas.gov"/>
              </a:rPr>
              <a:t>TxHomebuyer@TDHCA.Texas.Gov</a:t>
            </a:r>
            <a:r>
              <a:rPr lang="en-US" sz="3700" dirty="0">
                <a:solidFill>
                  <a:srgbClr val="0000EE"/>
                </a:solidFill>
                <a:latin typeface="Calibri (MS) Bold"/>
              </a:rPr>
              <a:t> </a:t>
            </a:r>
          </a:p>
          <a:p>
            <a:pPr algn="l">
              <a:lnSpc>
                <a:spcPts val="5180"/>
              </a:lnSpc>
            </a:pPr>
            <a:endParaRPr lang="en-US" sz="3700" dirty="0">
              <a:solidFill>
                <a:srgbClr val="0000EE"/>
              </a:solidFill>
              <a:latin typeface="Calibri (MS) Bold"/>
            </a:endParaRPr>
          </a:p>
          <a:p>
            <a:pPr algn="l">
              <a:lnSpc>
                <a:spcPts val="5180"/>
              </a:lnSpc>
            </a:pPr>
            <a:endParaRPr lang="en-US" sz="3700" dirty="0">
              <a:solidFill>
                <a:srgbClr val="0000EE"/>
              </a:solidFill>
              <a:latin typeface="Calibri (MS) Bold"/>
            </a:endParaRPr>
          </a:p>
        </p:txBody>
      </p:sp>
      <p:sp>
        <p:nvSpPr>
          <p:cNvPr id="8" name="TextBox 8"/>
          <p:cNvSpPr txBox="1"/>
          <p:nvPr/>
        </p:nvSpPr>
        <p:spPr>
          <a:xfrm>
            <a:off x="1232559" y="8453494"/>
            <a:ext cx="6132463" cy="581025"/>
          </a:xfrm>
          <a:prstGeom prst="rect">
            <a:avLst/>
          </a:prstGeom>
        </p:spPr>
        <p:txBody>
          <a:bodyPr lIns="0" tIns="0" rIns="0" bIns="0" rtlCol="0" anchor="t">
            <a:spAutoFit/>
          </a:bodyPr>
          <a:lstStyle/>
          <a:p>
            <a:pPr algn="ctr">
              <a:lnSpc>
                <a:spcPts val="4200"/>
              </a:lnSpc>
              <a:spcBef>
                <a:spcPct val="0"/>
              </a:spcBef>
            </a:pPr>
            <a:r>
              <a:rPr lang="en-US" sz="3000" u="sng">
                <a:solidFill>
                  <a:srgbClr val="0000EE"/>
                </a:solidFill>
                <a:latin typeface="Calibri (MS)"/>
                <a:hlinkClick r:id="rId5" tooltip="http://www.thetexashomebuyerprogram.com"/>
              </a:rPr>
              <a:t>THETEXASHOMEBUYERPROGRAM.COM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2480"/>
            <a:ext cx="18494905" cy="12345349"/>
          </a:xfrm>
          <a:custGeom>
            <a:avLst/>
            <a:gdLst/>
            <a:ahLst/>
            <a:cxnLst/>
            <a:rect l="l" t="t" r="r" b="b"/>
            <a:pathLst>
              <a:path w="18494905" h="12345349">
                <a:moveTo>
                  <a:pt x="0" y="0"/>
                </a:moveTo>
                <a:lnTo>
                  <a:pt x="18494905" y="0"/>
                </a:lnTo>
                <a:lnTo>
                  <a:pt x="18494905" y="12345349"/>
                </a:lnTo>
                <a:lnTo>
                  <a:pt x="0" y="12345349"/>
                </a:lnTo>
                <a:lnTo>
                  <a:pt x="0" y="0"/>
                </a:lnTo>
                <a:close/>
              </a:path>
            </a:pathLst>
          </a:custGeom>
          <a:blipFill>
            <a:blip r:embed="rId2">
              <a:alphaModFix amt="13000"/>
            </a:blip>
            <a:stretch>
              <a:fillRect/>
            </a:stretch>
          </a:blipFill>
        </p:spPr>
      </p:sp>
      <p:sp>
        <p:nvSpPr>
          <p:cNvPr id="3" name="TextBox 3"/>
          <p:cNvSpPr txBox="1"/>
          <p:nvPr/>
        </p:nvSpPr>
        <p:spPr>
          <a:xfrm>
            <a:off x="1028700" y="819150"/>
            <a:ext cx="7241084" cy="968375"/>
          </a:xfrm>
          <a:prstGeom prst="rect">
            <a:avLst/>
          </a:prstGeom>
        </p:spPr>
        <p:txBody>
          <a:bodyPr lIns="0" tIns="0" rIns="0" bIns="0" rtlCol="0" anchor="t">
            <a:spAutoFit/>
          </a:bodyPr>
          <a:lstStyle/>
          <a:p>
            <a:pPr algn="l">
              <a:lnSpc>
                <a:spcPts val="7000"/>
              </a:lnSpc>
              <a:spcBef>
                <a:spcPct val="0"/>
              </a:spcBef>
            </a:pPr>
            <a:r>
              <a:rPr lang="en-US" sz="5000">
                <a:solidFill>
                  <a:srgbClr val="26235D"/>
                </a:solidFill>
                <a:latin typeface="Calibri (MS) Bold"/>
              </a:rPr>
              <a:t>HOW THE PROCESS WORKS</a:t>
            </a:r>
          </a:p>
        </p:txBody>
      </p:sp>
      <p:sp>
        <p:nvSpPr>
          <p:cNvPr id="4" name="TextBox 4"/>
          <p:cNvSpPr txBox="1"/>
          <p:nvPr/>
        </p:nvSpPr>
        <p:spPr>
          <a:xfrm>
            <a:off x="1028700" y="1814399"/>
            <a:ext cx="16230600" cy="1538605"/>
          </a:xfrm>
          <a:prstGeom prst="rect">
            <a:avLst/>
          </a:prstGeom>
        </p:spPr>
        <p:txBody>
          <a:bodyPr lIns="0" tIns="0" rIns="0" bIns="0" rtlCol="0" anchor="t">
            <a:spAutoFit/>
          </a:bodyPr>
          <a:lstStyle/>
          <a:p>
            <a:pPr algn="l">
              <a:lnSpc>
                <a:spcPts val="3919"/>
              </a:lnSpc>
              <a:spcBef>
                <a:spcPct val="0"/>
              </a:spcBef>
            </a:pPr>
            <a:r>
              <a:rPr lang="en-US" sz="2799" dirty="0">
                <a:solidFill>
                  <a:srgbClr val="26235D"/>
                </a:solidFill>
                <a:latin typeface="Calibri (MS)"/>
              </a:rPr>
              <a:t>TDHCA’S FIRST MISSION IS TO PROVIDE IMPORTANT GUIDANCE TO HOMEBUYERS. OFTEN CHALLENGES TO A HOMEBUYER BEING READY TO PURHCASE A HOME NEED TO BE OVERCOME. HELPING TO FIND </a:t>
            </a:r>
            <a:r>
              <a:rPr lang="en-US" sz="2799" dirty="0" smtClean="0">
                <a:solidFill>
                  <a:srgbClr val="26235D"/>
                </a:solidFill>
                <a:latin typeface="Calibri (MS)"/>
              </a:rPr>
              <a:t>RESOURCES IS </a:t>
            </a:r>
            <a:r>
              <a:rPr lang="en-US" sz="2799" dirty="0">
                <a:solidFill>
                  <a:srgbClr val="26235D"/>
                </a:solidFill>
                <a:latin typeface="Calibri (MS)"/>
              </a:rPr>
              <a:t>A CRITICAL, FIRST STEP. </a:t>
            </a:r>
          </a:p>
        </p:txBody>
      </p:sp>
      <p:sp>
        <p:nvSpPr>
          <p:cNvPr id="5" name="AutoShape 5"/>
          <p:cNvSpPr/>
          <p:nvPr/>
        </p:nvSpPr>
        <p:spPr>
          <a:xfrm flipV="1">
            <a:off x="8548045" y="1408112"/>
            <a:ext cx="9739955" cy="19050"/>
          </a:xfrm>
          <a:prstGeom prst="line">
            <a:avLst/>
          </a:prstGeom>
          <a:ln w="38100" cap="flat">
            <a:solidFill>
              <a:srgbClr val="26235D"/>
            </a:solidFill>
            <a:prstDash val="solid"/>
            <a:headEnd type="none" w="sm" len="sm"/>
            <a:tailEnd type="none" w="sm" len="sm"/>
          </a:ln>
        </p:spPr>
      </p:sp>
      <p:sp>
        <p:nvSpPr>
          <p:cNvPr id="6" name="TextBox 6"/>
          <p:cNvSpPr txBox="1"/>
          <p:nvPr/>
        </p:nvSpPr>
        <p:spPr>
          <a:xfrm>
            <a:off x="1057647" y="3825243"/>
            <a:ext cx="495746" cy="1471296"/>
          </a:xfrm>
          <a:prstGeom prst="rect">
            <a:avLst/>
          </a:prstGeom>
        </p:spPr>
        <p:txBody>
          <a:bodyPr lIns="0" tIns="0" rIns="0" bIns="0" rtlCol="0" anchor="t">
            <a:spAutoFit/>
          </a:bodyPr>
          <a:lstStyle/>
          <a:p>
            <a:pPr algn="ctr">
              <a:lnSpc>
                <a:spcPts val="10779"/>
              </a:lnSpc>
              <a:spcBef>
                <a:spcPct val="0"/>
              </a:spcBef>
            </a:pPr>
            <a:r>
              <a:rPr lang="en-US" sz="7699">
                <a:solidFill>
                  <a:srgbClr val="26235D"/>
                </a:solidFill>
                <a:latin typeface="Calibri (MS) Bold"/>
              </a:rPr>
              <a:t>1</a:t>
            </a:r>
          </a:p>
        </p:txBody>
      </p:sp>
      <p:sp>
        <p:nvSpPr>
          <p:cNvPr id="7" name="TextBox 7"/>
          <p:cNvSpPr txBox="1"/>
          <p:nvPr/>
        </p:nvSpPr>
        <p:spPr>
          <a:xfrm>
            <a:off x="1861113" y="4294882"/>
            <a:ext cx="14772680" cy="1077218"/>
          </a:xfrm>
          <a:prstGeom prst="rect">
            <a:avLst/>
          </a:prstGeom>
        </p:spPr>
        <p:txBody>
          <a:bodyPr lIns="0" tIns="0" rIns="0" bIns="0" rtlCol="0" anchor="t">
            <a:spAutoFit/>
          </a:bodyPr>
          <a:lstStyle/>
          <a:p>
            <a:pPr algn="l">
              <a:lnSpc>
                <a:spcPts val="4200"/>
              </a:lnSpc>
              <a:spcBef>
                <a:spcPct val="0"/>
              </a:spcBef>
            </a:pPr>
            <a:r>
              <a:rPr lang="en-US" sz="3000" dirty="0" smtClean="0">
                <a:solidFill>
                  <a:srgbClr val="26235D"/>
                </a:solidFill>
                <a:latin typeface="Calibri (MS) Bold"/>
              </a:rPr>
              <a:t>REVIEW YOUR FINANCIAL SITUATION AND DETERMINE </a:t>
            </a:r>
            <a:r>
              <a:rPr lang="en-US" sz="3000" dirty="0">
                <a:solidFill>
                  <a:srgbClr val="26235D"/>
                </a:solidFill>
                <a:latin typeface="Calibri (MS) Bold"/>
              </a:rPr>
              <a:t>IF </a:t>
            </a:r>
            <a:r>
              <a:rPr lang="en-US" sz="3000" dirty="0" smtClean="0">
                <a:solidFill>
                  <a:srgbClr val="26235D"/>
                </a:solidFill>
                <a:latin typeface="Calibri (MS) Bold"/>
              </a:rPr>
              <a:t>YOU ARE IN NEED OF </a:t>
            </a:r>
            <a:r>
              <a:rPr lang="en-US" sz="3000" dirty="0">
                <a:solidFill>
                  <a:srgbClr val="26235D"/>
                </a:solidFill>
                <a:latin typeface="Calibri (MS) Bold"/>
              </a:rPr>
              <a:t>DOWN PAYMENT AND CLOSING COST ASSISTANCE.</a:t>
            </a:r>
          </a:p>
        </p:txBody>
      </p:sp>
      <p:sp>
        <p:nvSpPr>
          <p:cNvPr id="8" name="TextBox 8"/>
          <p:cNvSpPr txBox="1"/>
          <p:nvPr/>
        </p:nvSpPr>
        <p:spPr>
          <a:xfrm>
            <a:off x="1057647" y="5597247"/>
            <a:ext cx="495746" cy="1471294"/>
          </a:xfrm>
          <a:prstGeom prst="rect">
            <a:avLst/>
          </a:prstGeom>
        </p:spPr>
        <p:txBody>
          <a:bodyPr lIns="0" tIns="0" rIns="0" bIns="0" rtlCol="0" anchor="t">
            <a:spAutoFit/>
          </a:bodyPr>
          <a:lstStyle/>
          <a:p>
            <a:pPr algn="ctr">
              <a:lnSpc>
                <a:spcPts val="10780"/>
              </a:lnSpc>
              <a:spcBef>
                <a:spcPct val="0"/>
              </a:spcBef>
            </a:pPr>
            <a:r>
              <a:rPr lang="en-US" sz="7700">
                <a:solidFill>
                  <a:srgbClr val="26235D"/>
                </a:solidFill>
                <a:latin typeface="Calibri (MS) Bold"/>
              </a:rPr>
              <a:t>2</a:t>
            </a:r>
          </a:p>
        </p:txBody>
      </p:sp>
      <p:sp>
        <p:nvSpPr>
          <p:cNvPr id="9" name="TextBox 9"/>
          <p:cNvSpPr txBox="1"/>
          <p:nvPr/>
        </p:nvSpPr>
        <p:spPr>
          <a:xfrm>
            <a:off x="1861113" y="5954116"/>
            <a:ext cx="12838063" cy="1114425"/>
          </a:xfrm>
          <a:prstGeom prst="rect">
            <a:avLst/>
          </a:prstGeom>
        </p:spPr>
        <p:txBody>
          <a:bodyPr lIns="0" tIns="0" rIns="0" bIns="0" rtlCol="0" anchor="t">
            <a:spAutoFit/>
          </a:bodyPr>
          <a:lstStyle/>
          <a:p>
            <a:pPr algn="l">
              <a:lnSpc>
                <a:spcPts val="4200"/>
              </a:lnSpc>
              <a:spcBef>
                <a:spcPct val="0"/>
              </a:spcBef>
            </a:pPr>
            <a:r>
              <a:rPr lang="en-US" sz="3000">
                <a:solidFill>
                  <a:srgbClr val="26235D"/>
                </a:solidFill>
                <a:latin typeface="Calibri (MS) Bold"/>
              </a:rPr>
              <a:t>LOCATE A TDHCA APPROVED MORTGAGE LENDER</a:t>
            </a:r>
          </a:p>
          <a:p>
            <a:pPr algn="l">
              <a:lnSpc>
                <a:spcPts val="4200"/>
              </a:lnSpc>
              <a:spcBef>
                <a:spcPct val="0"/>
              </a:spcBef>
            </a:pPr>
            <a:r>
              <a:rPr lang="en-US" sz="3000" u="sng">
                <a:solidFill>
                  <a:srgbClr val="0000EE"/>
                </a:solidFill>
                <a:latin typeface="Calibri (MS) Bold"/>
                <a:hlinkClick r:id="rId3" tooltip="https://thetexashomebuyerprogram.com/lenders/approved-lenders"/>
              </a:rPr>
              <a:t> HTTPS://THETEXASHOMEBUYERPROGRAM.COM/LENDERS/APPROVED-LENDERS</a:t>
            </a:r>
          </a:p>
        </p:txBody>
      </p:sp>
      <p:grpSp>
        <p:nvGrpSpPr>
          <p:cNvPr id="10" name="Group 10"/>
          <p:cNvGrpSpPr/>
          <p:nvPr/>
        </p:nvGrpSpPr>
        <p:grpSpPr>
          <a:xfrm>
            <a:off x="1057615" y="8050032"/>
            <a:ext cx="16201685" cy="1684805"/>
            <a:chOff x="0" y="0"/>
            <a:chExt cx="21602247" cy="2246406"/>
          </a:xfrm>
        </p:grpSpPr>
        <p:sp>
          <p:nvSpPr>
            <p:cNvPr id="11" name="Freeform 11"/>
            <p:cNvSpPr/>
            <p:nvPr/>
          </p:nvSpPr>
          <p:spPr>
            <a:xfrm>
              <a:off x="15244700" y="0"/>
              <a:ext cx="6357547" cy="2246406"/>
            </a:xfrm>
            <a:custGeom>
              <a:avLst/>
              <a:gdLst/>
              <a:ahLst/>
              <a:cxnLst/>
              <a:rect l="l" t="t" r="r" b="b"/>
              <a:pathLst>
                <a:path w="6357547" h="2246406">
                  <a:moveTo>
                    <a:pt x="0" y="0"/>
                  </a:moveTo>
                  <a:lnTo>
                    <a:pt x="6357547" y="0"/>
                  </a:lnTo>
                  <a:lnTo>
                    <a:pt x="6357547" y="2246406"/>
                  </a:lnTo>
                  <a:lnTo>
                    <a:pt x="0" y="2246406"/>
                  </a:lnTo>
                  <a:lnTo>
                    <a:pt x="0" y="0"/>
                  </a:lnTo>
                  <a:close/>
                </a:path>
              </a:pathLst>
            </a:custGeom>
            <a:blipFill>
              <a:blip r:embed="rId4"/>
              <a:stretch>
                <a:fillRect/>
              </a:stretch>
            </a:blipFill>
          </p:spPr>
        </p:sp>
        <p:sp>
          <p:nvSpPr>
            <p:cNvPr id="12" name="AutoShape 12"/>
            <p:cNvSpPr/>
            <p:nvPr/>
          </p:nvSpPr>
          <p:spPr>
            <a:xfrm flipV="1">
              <a:off x="43" y="1585623"/>
              <a:ext cx="14902322" cy="25400"/>
            </a:xfrm>
            <a:prstGeom prst="line">
              <a:avLst/>
            </a:prstGeom>
            <a:ln w="50800" cap="flat">
              <a:solidFill>
                <a:srgbClr val="26235D"/>
              </a:solidFill>
              <a:prstDash val="solid"/>
              <a:headEnd type="none" w="sm" len="sm"/>
              <a:tailEnd type="none" w="sm" len="sm"/>
            </a:ln>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2480"/>
            <a:ext cx="18494905" cy="12345349"/>
          </a:xfrm>
          <a:custGeom>
            <a:avLst/>
            <a:gdLst/>
            <a:ahLst/>
            <a:cxnLst/>
            <a:rect l="l" t="t" r="r" b="b"/>
            <a:pathLst>
              <a:path w="18494905" h="12345349">
                <a:moveTo>
                  <a:pt x="0" y="0"/>
                </a:moveTo>
                <a:lnTo>
                  <a:pt x="18494905" y="0"/>
                </a:lnTo>
                <a:lnTo>
                  <a:pt x="18494905" y="12345349"/>
                </a:lnTo>
                <a:lnTo>
                  <a:pt x="0" y="12345349"/>
                </a:lnTo>
                <a:lnTo>
                  <a:pt x="0" y="0"/>
                </a:lnTo>
                <a:close/>
              </a:path>
            </a:pathLst>
          </a:custGeom>
          <a:blipFill>
            <a:blip r:embed="rId2">
              <a:alphaModFix amt="9999"/>
            </a:blip>
            <a:stretch>
              <a:fillRect l="-93" r="-93"/>
            </a:stretch>
          </a:blipFill>
        </p:spPr>
      </p:sp>
      <p:sp>
        <p:nvSpPr>
          <p:cNvPr id="3" name="TextBox 3"/>
          <p:cNvSpPr txBox="1"/>
          <p:nvPr/>
        </p:nvSpPr>
        <p:spPr>
          <a:xfrm>
            <a:off x="1028700" y="819150"/>
            <a:ext cx="7241084" cy="968375"/>
          </a:xfrm>
          <a:prstGeom prst="rect">
            <a:avLst/>
          </a:prstGeom>
        </p:spPr>
        <p:txBody>
          <a:bodyPr lIns="0" tIns="0" rIns="0" bIns="0" rtlCol="0" anchor="t">
            <a:spAutoFit/>
          </a:bodyPr>
          <a:lstStyle/>
          <a:p>
            <a:pPr algn="l">
              <a:lnSpc>
                <a:spcPts val="7000"/>
              </a:lnSpc>
              <a:spcBef>
                <a:spcPct val="0"/>
              </a:spcBef>
            </a:pPr>
            <a:r>
              <a:rPr lang="en-US" sz="5000">
                <a:solidFill>
                  <a:srgbClr val="26235D"/>
                </a:solidFill>
                <a:latin typeface="Calibri (MS) Bold"/>
              </a:rPr>
              <a:t>HOW THE PROCESS WORKS</a:t>
            </a:r>
          </a:p>
        </p:txBody>
      </p:sp>
      <p:sp>
        <p:nvSpPr>
          <p:cNvPr id="4" name="AutoShape 4"/>
          <p:cNvSpPr/>
          <p:nvPr/>
        </p:nvSpPr>
        <p:spPr>
          <a:xfrm flipV="1">
            <a:off x="8548045" y="1408112"/>
            <a:ext cx="9739955" cy="19050"/>
          </a:xfrm>
          <a:prstGeom prst="line">
            <a:avLst/>
          </a:prstGeom>
          <a:ln w="38100" cap="flat">
            <a:solidFill>
              <a:srgbClr val="26235D"/>
            </a:solidFill>
            <a:prstDash val="solid"/>
            <a:headEnd type="none" w="sm" len="sm"/>
            <a:tailEnd type="none" w="sm" len="sm"/>
          </a:ln>
        </p:spPr>
      </p:sp>
      <p:sp>
        <p:nvSpPr>
          <p:cNvPr id="5" name="TextBox 5"/>
          <p:cNvSpPr txBox="1"/>
          <p:nvPr/>
        </p:nvSpPr>
        <p:spPr>
          <a:xfrm>
            <a:off x="1151736" y="2511286"/>
            <a:ext cx="495746" cy="1471296"/>
          </a:xfrm>
          <a:prstGeom prst="rect">
            <a:avLst/>
          </a:prstGeom>
        </p:spPr>
        <p:txBody>
          <a:bodyPr lIns="0" tIns="0" rIns="0" bIns="0" rtlCol="0" anchor="t">
            <a:spAutoFit/>
          </a:bodyPr>
          <a:lstStyle/>
          <a:p>
            <a:pPr algn="ctr">
              <a:lnSpc>
                <a:spcPts val="10779"/>
              </a:lnSpc>
              <a:spcBef>
                <a:spcPct val="0"/>
              </a:spcBef>
            </a:pPr>
            <a:r>
              <a:rPr lang="en-US" sz="7699">
                <a:solidFill>
                  <a:srgbClr val="26235D"/>
                </a:solidFill>
                <a:latin typeface="Calibri (MS) Bold"/>
              </a:rPr>
              <a:t>3</a:t>
            </a:r>
          </a:p>
        </p:txBody>
      </p:sp>
      <p:sp>
        <p:nvSpPr>
          <p:cNvPr id="6" name="TextBox 6"/>
          <p:cNvSpPr txBox="1"/>
          <p:nvPr/>
        </p:nvSpPr>
        <p:spPr>
          <a:xfrm>
            <a:off x="1955201" y="2830057"/>
            <a:ext cx="15304099" cy="1615827"/>
          </a:xfrm>
          <a:prstGeom prst="rect">
            <a:avLst/>
          </a:prstGeom>
        </p:spPr>
        <p:txBody>
          <a:bodyPr lIns="0" tIns="0" rIns="0" bIns="0" rtlCol="0" anchor="t">
            <a:spAutoFit/>
          </a:bodyPr>
          <a:lstStyle/>
          <a:p>
            <a:pPr algn="l">
              <a:lnSpc>
                <a:spcPts val="4200"/>
              </a:lnSpc>
            </a:pPr>
            <a:r>
              <a:rPr lang="en-US" sz="3000" dirty="0" smtClean="0">
                <a:solidFill>
                  <a:srgbClr val="26235D"/>
                </a:solidFill>
                <a:latin typeface="Calibri (MS) Bold"/>
              </a:rPr>
              <a:t>COMPLETE A HOMEBUYER EDUCATION COURSE. THIS CAN BE DONE BEFORE APPLYING BUT MUST BE DONE BEFORE CLOSING. </a:t>
            </a:r>
            <a:endParaRPr lang="en-US" sz="3000" dirty="0">
              <a:solidFill>
                <a:srgbClr val="26235D"/>
              </a:solidFill>
              <a:latin typeface="Calibri (MS) Bold"/>
            </a:endParaRPr>
          </a:p>
          <a:p>
            <a:pPr algn="l">
              <a:lnSpc>
                <a:spcPts val="4200"/>
              </a:lnSpc>
              <a:spcBef>
                <a:spcPct val="0"/>
              </a:spcBef>
            </a:pPr>
            <a:endParaRPr lang="en-US" sz="3000" dirty="0">
              <a:solidFill>
                <a:srgbClr val="26235D"/>
              </a:solidFill>
              <a:latin typeface="Calibri (MS) Bold"/>
            </a:endParaRPr>
          </a:p>
        </p:txBody>
      </p:sp>
      <p:sp>
        <p:nvSpPr>
          <p:cNvPr id="7" name="TextBox 7"/>
          <p:cNvSpPr txBox="1"/>
          <p:nvPr/>
        </p:nvSpPr>
        <p:spPr>
          <a:xfrm>
            <a:off x="1151736" y="4838700"/>
            <a:ext cx="495746" cy="1471294"/>
          </a:xfrm>
          <a:prstGeom prst="rect">
            <a:avLst/>
          </a:prstGeom>
        </p:spPr>
        <p:txBody>
          <a:bodyPr lIns="0" tIns="0" rIns="0" bIns="0" rtlCol="0" anchor="t">
            <a:spAutoFit/>
          </a:bodyPr>
          <a:lstStyle/>
          <a:p>
            <a:pPr algn="ctr">
              <a:lnSpc>
                <a:spcPts val="10780"/>
              </a:lnSpc>
              <a:spcBef>
                <a:spcPct val="0"/>
              </a:spcBef>
            </a:pPr>
            <a:r>
              <a:rPr lang="en-US" sz="7700">
                <a:solidFill>
                  <a:srgbClr val="26235D"/>
                </a:solidFill>
                <a:latin typeface="Calibri (MS) Bold"/>
              </a:rPr>
              <a:t>4</a:t>
            </a:r>
          </a:p>
        </p:txBody>
      </p:sp>
      <p:sp>
        <p:nvSpPr>
          <p:cNvPr id="8" name="TextBox 8"/>
          <p:cNvSpPr txBox="1"/>
          <p:nvPr/>
        </p:nvSpPr>
        <p:spPr>
          <a:xfrm>
            <a:off x="1955201" y="5195569"/>
            <a:ext cx="15304099" cy="1615827"/>
          </a:xfrm>
          <a:prstGeom prst="rect">
            <a:avLst/>
          </a:prstGeom>
        </p:spPr>
        <p:txBody>
          <a:bodyPr lIns="0" tIns="0" rIns="0" bIns="0" rtlCol="0" anchor="t">
            <a:spAutoFit/>
          </a:bodyPr>
          <a:lstStyle/>
          <a:p>
            <a:pPr>
              <a:lnSpc>
                <a:spcPts val="4200"/>
              </a:lnSpc>
            </a:pPr>
            <a:r>
              <a:rPr lang="en-US" sz="3000" dirty="0" smtClean="0">
                <a:solidFill>
                  <a:srgbClr val="26235D"/>
                </a:solidFill>
                <a:latin typeface="Calibri (MS) Bold"/>
              </a:rPr>
              <a:t>YOUR APPROVED LENDER </a:t>
            </a:r>
            <a:r>
              <a:rPr lang="en-US" sz="3000" dirty="0">
                <a:solidFill>
                  <a:srgbClr val="26235D"/>
                </a:solidFill>
                <a:latin typeface="Calibri (MS) Bold"/>
              </a:rPr>
              <a:t>FOR THE TEXAS HOMEBUYER PROGRAM WILL PREQUALIFY </a:t>
            </a:r>
            <a:r>
              <a:rPr lang="en-US" sz="3000" dirty="0" smtClean="0">
                <a:solidFill>
                  <a:srgbClr val="26235D"/>
                </a:solidFill>
                <a:latin typeface="Calibri (MS) Bold"/>
              </a:rPr>
              <a:t>YOU AND </a:t>
            </a:r>
            <a:r>
              <a:rPr lang="en-US" sz="3000" dirty="0">
                <a:solidFill>
                  <a:srgbClr val="26235D"/>
                </a:solidFill>
                <a:latin typeface="Calibri (MS) Bold"/>
              </a:rPr>
              <a:t>INCLUDE </a:t>
            </a:r>
            <a:r>
              <a:rPr lang="en-US" sz="3000" dirty="0" smtClean="0">
                <a:solidFill>
                  <a:srgbClr val="26235D"/>
                </a:solidFill>
                <a:latin typeface="Calibri (MS) Bold"/>
              </a:rPr>
              <a:t>THE TDHCA </a:t>
            </a:r>
            <a:r>
              <a:rPr lang="en-US" sz="3000" dirty="0">
                <a:solidFill>
                  <a:srgbClr val="26235D"/>
                </a:solidFill>
                <a:latin typeface="Calibri (MS) Bold"/>
              </a:rPr>
              <a:t>DOWN PAYMENT AND CLOSING COST ASSISTANCE TO PIGGY BACK </a:t>
            </a:r>
            <a:r>
              <a:rPr lang="en-US" sz="3000" dirty="0" smtClean="0">
                <a:solidFill>
                  <a:srgbClr val="26235D"/>
                </a:solidFill>
                <a:latin typeface="Calibri (MS) Bold"/>
              </a:rPr>
              <a:t>ON THE </a:t>
            </a:r>
            <a:r>
              <a:rPr lang="en-US" sz="3000" dirty="0">
                <a:solidFill>
                  <a:srgbClr val="26235D"/>
                </a:solidFill>
                <a:latin typeface="Calibri (MS) Bold"/>
              </a:rPr>
              <a:t>FIRST LIEN PRE-APPROVAL. NO UPFRONT REVIEW REQUIRED! </a:t>
            </a:r>
            <a:endParaRPr lang="en-US" sz="3000" dirty="0">
              <a:solidFill>
                <a:srgbClr val="26235D"/>
              </a:solidFill>
              <a:latin typeface="Calibri (MS) Bold"/>
            </a:endParaRPr>
          </a:p>
        </p:txBody>
      </p:sp>
      <p:grpSp>
        <p:nvGrpSpPr>
          <p:cNvPr id="9" name="Group 9"/>
          <p:cNvGrpSpPr/>
          <p:nvPr/>
        </p:nvGrpSpPr>
        <p:grpSpPr>
          <a:xfrm>
            <a:off x="1057615" y="8050032"/>
            <a:ext cx="16201685" cy="1684805"/>
            <a:chOff x="0" y="0"/>
            <a:chExt cx="21602247" cy="2246406"/>
          </a:xfrm>
        </p:grpSpPr>
        <p:sp>
          <p:nvSpPr>
            <p:cNvPr id="10" name="Freeform 10"/>
            <p:cNvSpPr/>
            <p:nvPr/>
          </p:nvSpPr>
          <p:spPr>
            <a:xfrm>
              <a:off x="15244700" y="0"/>
              <a:ext cx="6357547" cy="2246406"/>
            </a:xfrm>
            <a:custGeom>
              <a:avLst/>
              <a:gdLst/>
              <a:ahLst/>
              <a:cxnLst/>
              <a:rect l="l" t="t" r="r" b="b"/>
              <a:pathLst>
                <a:path w="6357547" h="2246406">
                  <a:moveTo>
                    <a:pt x="0" y="0"/>
                  </a:moveTo>
                  <a:lnTo>
                    <a:pt x="6357547" y="0"/>
                  </a:lnTo>
                  <a:lnTo>
                    <a:pt x="6357547" y="2246406"/>
                  </a:lnTo>
                  <a:lnTo>
                    <a:pt x="0" y="2246406"/>
                  </a:lnTo>
                  <a:lnTo>
                    <a:pt x="0" y="0"/>
                  </a:lnTo>
                  <a:close/>
                </a:path>
              </a:pathLst>
            </a:custGeom>
            <a:blipFill>
              <a:blip r:embed="rId3"/>
              <a:stretch>
                <a:fillRect/>
              </a:stretch>
            </a:blipFill>
          </p:spPr>
        </p:sp>
        <p:sp>
          <p:nvSpPr>
            <p:cNvPr id="11" name="AutoShape 11"/>
            <p:cNvSpPr/>
            <p:nvPr/>
          </p:nvSpPr>
          <p:spPr>
            <a:xfrm flipV="1">
              <a:off x="43" y="1585623"/>
              <a:ext cx="14902322" cy="25400"/>
            </a:xfrm>
            <a:prstGeom prst="line">
              <a:avLst/>
            </a:prstGeom>
            <a:ln w="50800" cap="flat">
              <a:solidFill>
                <a:srgbClr val="26235D"/>
              </a:solidFill>
              <a:prstDash val="solid"/>
              <a:headEnd type="none" w="sm" len="sm"/>
              <a:tailEnd type="none" w="sm" len="sm"/>
            </a:ln>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2480"/>
            <a:ext cx="18494905" cy="12345349"/>
          </a:xfrm>
          <a:custGeom>
            <a:avLst/>
            <a:gdLst/>
            <a:ahLst/>
            <a:cxnLst/>
            <a:rect l="l" t="t" r="r" b="b"/>
            <a:pathLst>
              <a:path w="18494905" h="12345349">
                <a:moveTo>
                  <a:pt x="0" y="0"/>
                </a:moveTo>
                <a:lnTo>
                  <a:pt x="18494905" y="0"/>
                </a:lnTo>
                <a:lnTo>
                  <a:pt x="18494905" y="12345349"/>
                </a:lnTo>
                <a:lnTo>
                  <a:pt x="0" y="12345349"/>
                </a:lnTo>
                <a:lnTo>
                  <a:pt x="0" y="0"/>
                </a:lnTo>
                <a:close/>
              </a:path>
            </a:pathLst>
          </a:custGeom>
          <a:blipFill>
            <a:blip r:embed="rId2">
              <a:alphaModFix amt="13000"/>
            </a:blip>
            <a:stretch>
              <a:fillRect/>
            </a:stretch>
          </a:blipFill>
        </p:spPr>
      </p:sp>
      <p:sp>
        <p:nvSpPr>
          <p:cNvPr id="3" name="AutoShape 3"/>
          <p:cNvSpPr/>
          <p:nvPr/>
        </p:nvSpPr>
        <p:spPr>
          <a:xfrm flipV="1">
            <a:off x="8548045" y="1408112"/>
            <a:ext cx="9739955" cy="19050"/>
          </a:xfrm>
          <a:prstGeom prst="line">
            <a:avLst/>
          </a:prstGeom>
          <a:ln w="38100" cap="flat">
            <a:solidFill>
              <a:srgbClr val="26235D"/>
            </a:solidFill>
            <a:prstDash val="solid"/>
            <a:headEnd type="none" w="sm" len="sm"/>
            <a:tailEnd type="none" w="sm" len="sm"/>
          </a:ln>
        </p:spPr>
      </p:sp>
      <p:grpSp>
        <p:nvGrpSpPr>
          <p:cNvPr id="4" name="Group 4"/>
          <p:cNvGrpSpPr/>
          <p:nvPr/>
        </p:nvGrpSpPr>
        <p:grpSpPr>
          <a:xfrm>
            <a:off x="1057615" y="8050032"/>
            <a:ext cx="16201685" cy="1684805"/>
            <a:chOff x="0" y="0"/>
            <a:chExt cx="21602247" cy="2246406"/>
          </a:xfrm>
        </p:grpSpPr>
        <p:sp>
          <p:nvSpPr>
            <p:cNvPr id="5" name="Freeform 5"/>
            <p:cNvSpPr/>
            <p:nvPr/>
          </p:nvSpPr>
          <p:spPr>
            <a:xfrm>
              <a:off x="15244700" y="0"/>
              <a:ext cx="6357547" cy="2246406"/>
            </a:xfrm>
            <a:custGeom>
              <a:avLst/>
              <a:gdLst/>
              <a:ahLst/>
              <a:cxnLst/>
              <a:rect l="l" t="t" r="r" b="b"/>
              <a:pathLst>
                <a:path w="6357547" h="2246406">
                  <a:moveTo>
                    <a:pt x="0" y="0"/>
                  </a:moveTo>
                  <a:lnTo>
                    <a:pt x="6357547" y="0"/>
                  </a:lnTo>
                  <a:lnTo>
                    <a:pt x="6357547" y="2246406"/>
                  </a:lnTo>
                  <a:lnTo>
                    <a:pt x="0" y="2246406"/>
                  </a:lnTo>
                  <a:lnTo>
                    <a:pt x="0" y="0"/>
                  </a:lnTo>
                  <a:close/>
                </a:path>
              </a:pathLst>
            </a:custGeom>
            <a:blipFill>
              <a:blip r:embed="rId3"/>
              <a:stretch>
                <a:fillRect/>
              </a:stretch>
            </a:blipFill>
          </p:spPr>
        </p:sp>
        <p:sp>
          <p:nvSpPr>
            <p:cNvPr id="6" name="AutoShape 6"/>
            <p:cNvSpPr/>
            <p:nvPr/>
          </p:nvSpPr>
          <p:spPr>
            <a:xfrm flipV="1">
              <a:off x="43" y="1585623"/>
              <a:ext cx="14902322" cy="25400"/>
            </a:xfrm>
            <a:prstGeom prst="line">
              <a:avLst/>
            </a:prstGeom>
            <a:ln w="50800" cap="flat">
              <a:solidFill>
                <a:srgbClr val="26235D"/>
              </a:solidFill>
              <a:prstDash val="solid"/>
              <a:headEnd type="none" w="sm" len="sm"/>
              <a:tailEnd type="none" w="sm" len="sm"/>
            </a:ln>
          </p:spPr>
        </p:sp>
      </p:grpSp>
      <p:sp>
        <p:nvSpPr>
          <p:cNvPr id="7" name="Freeform 7"/>
          <p:cNvSpPr/>
          <p:nvPr/>
        </p:nvSpPr>
        <p:spPr>
          <a:xfrm>
            <a:off x="7230834" y="6568905"/>
            <a:ext cx="2634422" cy="2206329"/>
          </a:xfrm>
          <a:custGeom>
            <a:avLst/>
            <a:gdLst/>
            <a:ahLst/>
            <a:cxnLst/>
            <a:rect l="l" t="t" r="r" b="b"/>
            <a:pathLst>
              <a:path w="2634422" h="2206329">
                <a:moveTo>
                  <a:pt x="0" y="0"/>
                </a:moveTo>
                <a:lnTo>
                  <a:pt x="2634422" y="0"/>
                </a:lnTo>
                <a:lnTo>
                  <a:pt x="2634422" y="2206329"/>
                </a:lnTo>
                <a:lnTo>
                  <a:pt x="0" y="22063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1028700" y="819150"/>
            <a:ext cx="7241084" cy="968375"/>
          </a:xfrm>
          <a:prstGeom prst="rect">
            <a:avLst/>
          </a:prstGeom>
        </p:spPr>
        <p:txBody>
          <a:bodyPr lIns="0" tIns="0" rIns="0" bIns="0" rtlCol="0" anchor="t">
            <a:spAutoFit/>
          </a:bodyPr>
          <a:lstStyle/>
          <a:p>
            <a:pPr algn="l">
              <a:lnSpc>
                <a:spcPts val="7000"/>
              </a:lnSpc>
              <a:spcBef>
                <a:spcPct val="0"/>
              </a:spcBef>
            </a:pPr>
            <a:r>
              <a:rPr lang="en-US" sz="5000">
                <a:solidFill>
                  <a:srgbClr val="26235D"/>
                </a:solidFill>
                <a:latin typeface="Calibri (MS) Bold"/>
              </a:rPr>
              <a:t>HOW THE PROCESS WORKS</a:t>
            </a:r>
          </a:p>
        </p:txBody>
      </p:sp>
      <p:sp>
        <p:nvSpPr>
          <p:cNvPr id="9" name="TextBox 9"/>
          <p:cNvSpPr txBox="1"/>
          <p:nvPr/>
        </p:nvSpPr>
        <p:spPr>
          <a:xfrm>
            <a:off x="1151736" y="2511286"/>
            <a:ext cx="495746" cy="2833371"/>
          </a:xfrm>
          <a:prstGeom prst="rect">
            <a:avLst/>
          </a:prstGeom>
        </p:spPr>
        <p:txBody>
          <a:bodyPr lIns="0" tIns="0" rIns="0" bIns="0" rtlCol="0" anchor="t">
            <a:spAutoFit/>
          </a:bodyPr>
          <a:lstStyle/>
          <a:p>
            <a:pPr algn="ctr">
              <a:lnSpc>
                <a:spcPts val="10779"/>
              </a:lnSpc>
            </a:pPr>
            <a:r>
              <a:rPr lang="en-US" sz="7699">
                <a:solidFill>
                  <a:srgbClr val="26235D"/>
                </a:solidFill>
                <a:latin typeface="Calibri (MS) Bold"/>
              </a:rPr>
              <a:t>5</a:t>
            </a:r>
          </a:p>
          <a:p>
            <a:pPr algn="ctr">
              <a:lnSpc>
                <a:spcPts val="10779"/>
              </a:lnSpc>
              <a:spcBef>
                <a:spcPct val="0"/>
              </a:spcBef>
            </a:pPr>
            <a:endParaRPr lang="en-US" sz="7699">
              <a:solidFill>
                <a:srgbClr val="26235D"/>
              </a:solidFill>
              <a:latin typeface="Calibri (MS) Bold"/>
            </a:endParaRPr>
          </a:p>
        </p:txBody>
      </p:sp>
      <p:sp>
        <p:nvSpPr>
          <p:cNvPr id="10" name="TextBox 10"/>
          <p:cNvSpPr txBox="1"/>
          <p:nvPr/>
        </p:nvSpPr>
        <p:spPr>
          <a:xfrm>
            <a:off x="1955201" y="3002553"/>
            <a:ext cx="14732599" cy="2693045"/>
          </a:xfrm>
          <a:prstGeom prst="rect">
            <a:avLst/>
          </a:prstGeom>
        </p:spPr>
        <p:txBody>
          <a:bodyPr wrap="square" lIns="0" tIns="0" rIns="0" bIns="0" rtlCol="0" anchor="t">
            <a:spAutoFit/>
          </a:bodyPr>
          <a:lstStyle/>
          <a:p>
            <a:pPr>
              <a:lnSpc>
                <a:spcPts val="4200"/>
              </a:lnSpc>
              <a:spcBef>
                <a:spcPct val="0"/>
              </a:spcBef>
            </a:pPr>
            <a:r>
              <a:rPr lang="en-US" sz="3000" dirty="0" smtClean="0">
                <a:solidFill>
                  <a:srgbClr val="26235D"/>
                </a:solidFill>
                <a:latin typeface="Calibri (MS) Bold"/>
              </a:rPr>
              <a:t>YOUR </a:t>
            </a:r>
            <a:r>
              <a:rPr lang="en-US" sz="3000" dirty="0">
                <a:solidFill>
                  <a:srgbClr val="26235D"/>
                </a:solidFill>
                <a:latin typeface="Calibri (MS) Bold"/>
              </a:rPr>
              <a:t>LENDER WILL MAKE A RESERVATION IN TDHCA SYSTEM FOR </a:t>
            </a:r>
            <a:r>
              <a:rPr lang="en-US" sz="3000" dirty="0" smtClean="0">
                <a:solidFill>
                  <a:srgbClr val="26235D"/>
                </a:solidFill>
                <a:latin typeface="Calibri (MS) Bold"/>
              </a:rPr>
              <a:t>THE </a:t>
            </a:r>
            <a:r>
              <a:rPr lang="en-US" sz="3000" dirty="0">
                <a:solidFill>
                  <a:srgbClr val="26235D"/>
                </a:solidFill>
                <a:latin typeface="Calibri (MS) Bold"/>
              </a:rPr>
              <a:t>DPA FUNDS AND LOCK IN THE INTEREST RATE. </a:t>
            </a:r>
            <a:r>
              <a:rPr lang="en-US" sz="3000" dirty="0" smtClean="0">
                <a:solidFill>
                  <a:srgbClr val="26235D"/>
                </a:solidFill>
                <a:latin typeface="Calibri (MS) Bold"/>
              </a:rPr>
              <a:t>THE THDCA PROCESS </a:t>
            </a:r>
            <a:r>
              <a:rPr lang="en-US" sz="3000" dirty="0">
                <a:solidFill>
                  <a:srgbClr val="26235D"/>
                </a:solidFill>
                <a:latin typeface="Calibri (MS) Bold"/>
              </a:rPr>
              <a:t>TAKES NO ADDITIONAL TIME TO CLOSE AND IS DONE AS A PART OF YOUR REGULAR MORTGAGE LOAN PROCESS BY YOUR LENDER. </a:t>
            </a:r>
          </a:p>
          <a:p>
            <a:pPr algn="l">
              <a:lnSpc>
                <a:spcPts val="4200"/>
              </a:lnSpc>
            </a:pPr>
            <a:endParaRPr lang="en-US" sz="3000" dirty="0">
              <a:solidFill>
                <a:srgbClr val="26235D"/>
              </a:solidFill>
              <a:latin typeface="Calibri (MS) Bold"/>
            </a:endParaRPr>
          </a:p>
          <a:p>
            <a:pPr algn="l">
              <a:lnSpc>
                <a:spcPts val="4200"/>
              </a:lnSpc>
              <a:spcBef>
                <a:spcPct val="0"/>
              </a:spcBef>
            </a:pPr>
            <a:endParaRPr lang="en-US" sz="3000" dirty="0">
              <a:solidFill>
                <a:srgbClr val="26235D"/>
              </a:solidFill>
              <a:latin typeface="Calibri (MS) Bold"/>
            </a:endParaRPr>
          </a:p>
        </p:txBody>
      </p:sp>
      <p:sp>
        <p:nvSpPr>
          <p:cNvPr id="11" name="TextBox 11"/>
          <p:cNvSpPr txBox="1"/>
          <p:nvPr/>
        </p:nvSpPr>
        <p:spPr>
          <a:xfrm>
            <a:off x="1151736" y="4838700"/>
            <a:ext cx="495746" cy="2833369"/>
          </a:xfrm>
          <a:prstGeom prst="rect">
            <a:avLst/>
          </a:prstGeom>
        </p:spPr>
        <p:txBody>
          <a:bodyPr lIns="0" tIns="0" rIns="0" bIns="0" rtlCol="0" anchor="t">
            <a:spAutoFit/>
          </a:bodyPr>
          <a:lstStyle/>
          <a:p>
            <a:pPr algn="ctr">
              <a:lnSpc>
                <a:spcPts val="10780"/>
              </a:lnSpc>
            </a:pPr>
            <a:r>
              <a:rPr lang="en-US" sz="7700">
                <a:solidFill>
                  <a:srgbClr val="26235D"/>
                </a:solidFill>
                <a:latin typeface="Calibri (MS) Bold"/>
              </a:rPr>
              <a:t>6</a:t>
            </a:r>
          </a:p>
          <a:p>
            <a:pPr algn="ctr">
              <a:lnSpc>
                <a:spcPts val="10780"/>
              </a:lnSpc>
              <a:spcBef>
                <a:spcPct val="0"/>
              </a:spcBef>
            </a:pPr>
            <a:endParaRPr lang="en-US" sz="7700">
              <a:solidFill>
                <a:srgbClr val="26235D"/>
              </a:solidFill>
              <a:latin typeface="Calibri (MS) Bold"/>
            </a:endParaRPr>
          </a:p>
        </p:txBody>
      </p:sp>
      <p:sp>
        <p:nvSpPr>
          <p:cNvPr id="12" name="TextBox 12"/>
          <p:cNvSpPr txBox="1"/>
          <p:nvPr/>
        </p:nvSpPr>
        <p:spPr>
          <a:xfrm>
            <a:off x="1955201" y="5220832"/>
            <a:ext cx="15304099" cy="2154436"/>
          </a:xfrm>
          <a:prstGeom prst="rect">
            <a:avLst/>
          </a:prstGeom>
        </p:spPr>
        <p:txBody>
          <a:bodyPr lIns="0" tIns="0" rIns="0" bIns="0" rtlCol="0" anchor="t">
            <a:spAutoFit/>
          </a:bodyPr>
          <a:lstStyle/>
          <a:p>
            <a:pPr algn="l">
              <a:lnSpc>
                <a:spcPts val="4200"/>
              </a:lnSpc>
            </a:pPr>
            <a:r>
              <a:rPr lang="en-US" sz="3000" dirty="0" smtClean="0">
                <a:solidFill>
                  <a:srgbClr val="26235D"/>
                </a:solidFill>
                <a:latin typeface="Calibri (MS) Bold"/>
              </a:rPr>
              <a:t>ONCE THE LOAN IS APPROVED, YOUR LENDER SCHEDULES CLOSING. CELEBRATE</a:t>
            </a:r>
            <a:r>
              <a:rPr lang="en-US" sz="3000" dirty="0">
                <a:solidFill>
                  <a:srgbClr val="26235D"/>
                </a:solidFill>
                <a:latin typeface="Calibri (MS) Bold"/>
              </a:rPr>
              <a:t>! YOU HAVE ACHIEVED THE DREAM OF HOMEOWNERSHIP, WITH A LITTLE HELP FROM YOUR FRIENDS AT TDHCA! </a:t>
            </a:r>
          </a:p>
          <a:p>
            <a:pPr algn="l">
              <a:lnSpc>
                <a:spcPts val="4200"/>
              </a:lnSpc>
              <a:spcBef>
                <a:spcPct val="0"/>
              </a:spcBef>
            </a:pPr>
            <a:endParaRPr lang="en-US" sz="3000" dirty="0">
              <a:solidFill>
                <a:srgbClr val="26235D"/>
              </a:solidFill>
              <a:latin typeface="Calibri (M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2480"/>
            <a:ext cx="18494905" cy="12345349"/>
          </a:xfrm>
          <a:custGeom>
            <a:avLst/>
            <a:gdLst/>
            <a:ahLst/>
            <a:cxnLst/>
            <a:rect l="l" t="t" r="r" b="b"/>
            <a:pathLst>
              <a:path w="18494905" h="12345349">
                <a:moveTo>
                  <a:pt x="0" y="0"/>
                </a:moveTo>
                <a:lnTo>
                  <a:pt x="18494905" y="0"/>
                </a:lnTo>
                <a:lnTo>
                  <a:pt x="18494905" y="12345349"/>
                </a:lnTo>
                <a:lnTo>
                  <a:pt x="0" y="12345349"/>
                </a:lnTo>
                <a:lnTo>
                  <a:pt x="0" y="0"/>
                </a:lnTo>
                <a:close/>
              </a:path>
            </a:pathLst>
          </a:custGeom>
          <a:blipFill>
            <a:blip r:embed="rId2">
              <a:alphaModFix amt="13000"/>
            </a:blip>
            <a:stretch>
              <a:fillRect/>
            </a:stretch>
          </a:blipFill>
        </p:spPr>
      </p:sp>
      <p:sp>
        <p:nvSpPr>
          <p:cNvPr id="3" name="Freeform 3"/>
          <p:cNvSpPr/>
          <p:nvPr/>
        </p:nvSpPr>
        <p:spPr>
          <a:xfrm>
            <a:off x="1028700" y="776357"/>
            <a:ext cx="7318493" cy="1803107"/>
          </a:xfrm>
          <a:custGeom>
            <a:avLst/>
            <a:gdLst/>
            <a:ahLst/>
            <a:cxnLst/>
            <a:rect l="l" t="t" r="r" b="b"/>
            <a:pathLst>
              <a:path w="7318493" h="1803107">
                <a:moveTo>
                  <a:pt x="0" y="0"/>
                </a:moveTo>
                <a:lnTo>
                  <a:pt x="7318493" y="0"/>
                </a:lnTo>
                <a:lnTo>
                  <a:pt x="7318493" y="1803107"/>
                </a:lnTo>
                <a:lnTo>
                  <a:pt x="0" y="1803107"/>
                </a:lnTo>
                <a:lnTo>
                  <a:pt x="0" y="0"/>
                </a:lnTo>
                <a:close/>
              </a:path>
            </a:pathLst>
          </a:custGeom>
          <a:blipFill>
            <a:blip r:embed="rId3"/>
            <a:stretch>
              <a:fillRect/>
            </a:stretch>
          </a:blipFill>
        </p:spPr>
      </p:sp>
      <p:sp>
        <p:nvSpPr>
          <p:cNvPr id="4" name="Freeform 4"/>
          <p:cNvSpPr/>
          <p:nvPr/>
        </p:nvSpPr>
        <p:spPr>
          <a:xfrm>
            <a:off x="12491139" y="8050032"/>
            <a:ext cx="4768161" cy="1684805"/>
          </a:xfrm>
          <a:custGeom>
            <a:avLst/>
            <a:gdLst/>
            <a:ahLst/>
            <a:cxnLst/>
            <a:rect l="l" t="t" r="r" b="b"/>
            <a:pathLst>
              <a:path w="4768161" h="1684805">
                <a:moveTo>
                  <a:pt x="0" y="0"/>
                </a:moveTo>
                <a:lnTo>
                  <a:pt x="4768161" y="0"/>
                </a:lnTo>
                <a:lnTo>
                  <a:pt x="4768161" y="1684805"/>
                </a:lnTo>
                <a:lnTo>
                  <a:pt x="0" y="1684805"/>
                </a:lnTo>
                <a:lnTo>
                  <a:pt x="0" y="0"/>
                </a:lnTo>
                <a:close/>
              </a:path>
            </a:pathLst>
          </a:custGeom>
          <a:blipFill>
            <a:blip r:embed="rId4"/>
            <a:stretch>
              <a:fillRect/>
            </a:stretch>
          </a:blipFill>
        </p:spPr>
      </p:sp>
      <p:sp>
        <p:nvSpPr>
          <p:cNvPr id="5" name="Freeform 5"/>
          <p:cNvSpPr/>
          <p:nvPr/>
        </p:nvSpPr>
        <p:spPr>
          <a:xfrm>
            <a:off x="9527623" y="786963"/>
            <a:ext cx="7318493" cy="1792500"/>
          </a:xfrm>
          <a:custGeom>
            <a:avLst/>
            <a:gdLst/>
            <a:ahLst/>
            <a:cxnLst/>
            <a:rect l="l" t="t" r="r" b="b"/>
            <a:pathLst>
              <a:path w="7318493" h="1792500">
                <a:moveTo>
                  <a:pt x="0" y="0"/>
                </a:moveTo>
                <a:lnTo>
                  <a:pt x="7318493" y="0"/>
                </a:lnTo>
                <a:lnTo>
                  <a:pt x="7318493" y="1792501"/>
                </a:lnTo>
                <a:lnTo>
                  <a:pt x="0" y="1792501"/>
                </a:lnTo>
                <a:lnTo>
                  <a:pt x="0" y="0"/>
                </a:lnTo>
                <a:close/>
              </a:path>
            </a:pathLst>
          </a:custGeom>
          <a:blipFill>
            <a:blip r:embed="rId5"/>
            <a:stretch>
              <a:fillRect/>
            </a:stretch>
          </a:blipFill>
        </p:spPr>
      </p:sp>
      <p:sp>
        <p:nvSpPr>
          <p:cNvPr id="6" name="Freeform 6"/>
          <p:cNvSpPr/>
          <p:nvPr/>
        </p:nvSpPr>
        <p:spPr>
          <a:xfrm rot="7918599">
            <a:off x="13123866" y="4970349"/>
            <a:ext cx="1926707" cy="688798"/>
          </a:xfrm>
          <a:custGeom>
            <a:avLst/>
            <a:gdLst/>
            <a:ahLst/>
            <a:cxnLst/>
            <a:rect l="l" t="t" r="r" b="b"/>
            <a:pathLst>
              <a:path w="1926707" h="688798">
                <a:moveTo>
                  <a:pt x="0" y="0"/>
                </a:moveTo>
                <a:lnTo>
                  <a:pt x="1926707" y="0"/>
                </a:lnTo>
                <a:lnTo>
                  <a:pt x="1926707" y="688798"/>
                </a:lnTo>
                <a:lnTo>
                  <a:pt x="0" y="6887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5185385">
            <a:off x="2861465" y="5067136"/>
            <a:ext cx="1804983" cy="1335687"/>
          </a:xfrm>
          <a:custGeom>
            <a:avLst/>
            <a:gdLst/>
            <a:ahLst/>
            <a:cxnLst/>
            <a:rect l="l" t="t" r="r" b="b"/>
            <a:pathLst>
              <a:path w="1804983" h="1335687">
                <a:moveTo>
                  <a:pt x="0" y="0"/>
                </a:moveTo>
                <a:lnTo>
                  <a:pt x="1804982" y="0"/>
                </a:lnTo>
                <a:lnTo>
                  <a:pt x="1804982" y="1335687"/>
                </a:lnTo>
                <a:lnTo>
                  <a:pt x="0" y="13356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4593836" y="5205420"/>
            <a:ext cx="9100328" cy="2232025"/>
          </a:xfrm>
          <a:prstGeom prst="rect">
            <a:avLst/>
          </a:prstGeom>
        </p:spPr>
        <p:txBody>
          <a:bodyPr lIns="0" tIns="0" rIns="0" bIns="0" rtlCol="0" anchor="t">
            <a:spAutoFit/>
          </a:bodyPr>
          <a:lstStyle/>
          <a:p>
            <a:pPr marL="539753" lvl="1" indent="-269876" algn="just">
              <a:lnSpc>
                <a:spcPts val="3500"/>
              </a:lnSpc>
              <a:buFont typeface="Arial"/>
              <a:buChar char="•"/>
            </a:pPr>
            <a:r>
              <a:rPr lang="en-US" sz="2500">
                <a:solidFill>
                  <a:srgbClr val="26235D"/>
                </a:solidFill>
                <a:latin typeface="Calibri (MS) Bold"/>
              </a:rPr>
              <a:t>2-5% Assistance based upon the total loan amount </a:t>
            </a:r>
          </a:p>
          <a:p>
            <a:pPr marL="539753" lvl="1" indent="-269876" algn="just">
              <a:lnSpc>
                <a:spcPts val="3500"/>
              </a:lnSpc>
              <a:buFont typeface="Arial"/>
              <a:buChar char="•"/>
            </a:pPr>
            <a:r>
              <a:rPr lang="en-US" sz="2500">
                <a:solidFill>
                  <a:srgbClr val="26235D"/>
                </a:solidFill>
                <a:latin typeface="Calibri (MS) Bold"/>
              </a:rPr>
              <a:t>Can be used for Down Payment or Closing Costs</a:t>
            </a:r>
          </a:p>
          <a:p>
            <a:pPr marL="539753" lvl="1" indent="-269876" algn="just">
              <a:lnSpc>
                <a:spcPts val="3500"/>
              </a:lnSpc>
              <a:spcBef>
                <a:spcPct val="0"/>
              </a:spcBef>
              <a:buFont typeface="Arial"/>
              <a:buChar char="•"/>
            </a:pPr>
            <a:r>
              <a:rPr lang="en-US" sz="2500">
                <a:solidFill>
                  <a:srgbClr val="26235D"/>
                </a:solidFill>
                <a:latin typeface="Calibri (MS) Bold"/>
              </a:rPr>
              <a:t>Fixed interest rate determined by the DPA assistance amount </a:t>
            </a:r>
          </a:p>
          <a:p>
            <a:pPr marL="539753" lvl="1" indent="-269876" algn="just">
              <a:lnSpc>
                <a:spcPts val="3500"/>
              </a:lnSpc>
              <a:spcBef>
                <a:spcPct val="0"/>
              </a:spcBef>
              <a:buFont typeface="Arial"/>
              <a:buChar char="•"/>
            </a:pPr>
            <a:r>
              <a:rPr lang="en-US" sz="2500">
                <a:solidFill>
                  <a:srgbClr val="26235D"/>
                </a:solidFill>
                <a:latin typeface="Calibri (MS) Bold"/>
              </a:rPr>
              <a:t>Pre-Purchase Homebuyer Education Required</a:t>
            </a:r>
          </a:p>
          <a:p>
            <a:pPr marL="539753" lvl="1" indent="-269876" algn="just">
              <a:lnSpc>
                <a:spcPts val="3500"/>
              </a:lnSpc>
              <a:spcBef>
                <a:spcPct val="0"/>
              </a:spcBef>
              <a:buFont typeface="Arial"/>
              <a:buChar char="•"/>
            </a:pPr>
            <a:r>
              <a:rPr lang="en-US" sz="2500">
                <a:solidFill>
                  <a:srgbClr val="26235D"/>
                </a:solidFill>
                <a:latin typeface="Calibri (MS) Bold"/>
              </a:rPr>
              <a:t>Program is available Statewide</a:t>
            </a:r>
          </a:p>
        </p:txBody>
      </p:sp>
      <p:sp>
        <p:nvSpPr>
          <p:cNvPr id="9" name="TextBox 9"/>
          <p:cNvSpPr txBox="1"/>
          <p:nvPr/>
        </p:nvSpPr>
        <p:spPr>
          <a:xfrm>
            <a:off x="1028700" y="2906722"/>
            <a:ext cx="8347563" cy="1793873"/>
          </a:xfrm>
          <a:prstGeom prst="rect">
            <a:avLst/>
          </a:prstGeom>
        </p:spPr>
        <p:txBody>
          <a:bodyPr lIns="0" tIns="0" rIns="0" bIns="0" rtlCol="0" anchor="t">
            <a:spAutoFit/>
          </a:bodyPr>
          <a:lstStyle/>
          <a:p>
            <a:pPr marL="539764" lvl="1" indent="-269882" algn="l">
              <a:lnSpc>
                <a:spcPts val="3500"/>
              </a:lnSpc>
              <a:buFont typeface="Arial"/>
              <a:buChar char="•"/>
            </a:pPr>
            <a:r>
              <a:rPr lang="en-US" sz="2500">
                <a:solidFill>
                  <a:srgbClr val="26235D"/>
                </a:solidFill>
                <a:latin typeface="Calibri (MS) Bold"/>
              </a:rPr>
              <a:t>FHA, VA, USDA </a:t>
            </a:r>
          </a:p>
          <a:p>
            <a:pPr marL="539764" lvl="1" indent="-269882" algn="l">
              <a:lnSpc>
                <a:spcPts val="3500"/>
              </a:lnSpc>
              <a:buFont typeface="Arial"/>
              <a:buChar char="•"/>
            </a:pPr>
            <a:r>
              <a:rPr lang="en-US" sz="2500">
                <a:solidFill>
                  <a:srgbClr val="26235D"/>
                </a:solidFill>
                <a:latin typeface="Calibri (MS) Bold"/>
              </a:rPr>
              <a:t>First Time Homebuyer Requirement (waived for </a:t>
            </a:r>
            <a:r>
              <a:rPr lang="en-US" sz="2500">
                <a:solidFill>
                  <a:srgbClr val="26235D"/>
                </a:solidFill>
                <a:latin typeface="Calibri (MS) Bold Italics"/>
              </a:rPr>
              <a:t>qualified</a:t>
            </a:r>
            <a:r>
              <a:rPr lang="en-US" sz="2500">
                <a:solidFill>
                  <a:srgbClr val="26235D"/>
                </a:solidFill>
                <a:latin typeface="Calibri (MS) Bold"/>
              </a:rPr>
              <a:t> Veterans and Targeted Areas)</a:t>
            </a:r>
          </a:p>
          <a:p>
            <a:pPr marL="539764" lvl="1" indent="-269882" algn="l">
              <a:lnSpc>
                <a:spcPts val="3500"/>
              </a:lnSpc>
              <a:buFont typeface="Arial"/>
              <a:buChar char="•"/>
            </a:pPr>
            <a:r>
              <a:rPr lang="en-US" sz="2500">
                <a:solidFill>
                  <a:srgbClr val="26235D"/>
                </a:solidFill>
                <a:latin typeface="Calibri (MS) Bold"/>
              </a:rPr>
              <a:t>Income and Purchase Price Limits Apply </a:t>
            </a:r>
          </a:p>
        </p:txBody>
      </p:sp>
      <p:sp>
        <p:nvSpPr>
          <p:cNvPr id="10" name="TextBox 10"/>
          <p:cNvSpPr txBox="1"/>
          <p:nvPr/>
        </p:nvSpPr>
        <p:spPr>
          <a:xfrm>
            <a:off x="9527623" y="2906722"/>
            <a:ext cx="7731677" cy="1793873"/>
          </a:xfrm>
          <a:prstGeom prst="rect">
            <a:avLst/>
          </a:prstGeom>
        </p:spPr>
        <p:txBody>
          <a:bodyPr lIns="0" tIns="0" rIns="0" bIns="0" rtlCol="0" anchor="t">
            <a:spAutoFit/>
          </a:bodyPr>
          <a:lstStyle/>
          <a:p>
            <a:pPr marL="539764" lvl="1" indent="-269882" algn="l">
              <a:lnSpc>
                <a:spcPts val="3500"/>
              </a:lnSpc>
              <a:buFont typeface="Arial"/>
              <a:buChar char="•"/>
            </a:pPr>
            <a:r>
              <a:rPr lang="en-US" sz="2500">
                <a:solidFill>
                  <a:srgbClr val="26235D"/>
                </a:solidFill>
                <a:latin typeface="Calibri (MS) Bold"/>
              </a:rPr>
              <a:t>FHA, VA, USDA, Conventional (FNMA HFA Preferred/FHLMC HFA Advantage)</a:t>
            </a:r>
          </a:p>
          <a:p>
            <a:pPr marL="539764" lvl="1" indent="-269882" algn="l">
              <a:lnSpc>
                <a:spcPts val="3500"/>
              </a:lnSpc>
              <a:buFont typeface="Arial"/>
              <a:buChar char="•"/>
            </a:pPr>
            <a:r>
              <a:rPr lang="en-US" sz="2500">
                <a:solidFill>
                  <a:srgbClr val="26235D"/>
                </a:solidFill>
                <a:latin typeface="Calibri (MS) Bold"/>
              </a:rPr>
              <a:t>No First Time Homebuyer Requirement</a:t>
            </a:r>
          </a:p>
          <a:p>
            <a:pPr marL="539764" lvl="1" indent="-269882" algn="l">
              <a:lnSpc>
                <a:spcPts val="3500"/>
              </a:lnSpc>
              <a:buFont typeface="Arial"/>
              <a:buChar char="•"/>
            </a:pPr>
            <a:r>
              <a:rPr lang="en-US" sz="2500">
                <a:solidFill>
                  <a:srgbClr val="26235D"/>
                </a:solidFill>
                <a:latin typeface="Calibri (MS) Bold"/>
              </a:rPr>
              <a:t>No Purchase Price Limits </a:t>
            </a:r>
          </a:p>
        </p:txBody>
      </p:sp>
      <p:sp>
        <p:nvSpPr>
          <p:cNvPr id="11" name="TextBox 11"/>
          <p:cNvSpPr txBox="1"/>
          <p:nvPr/>
        </p:nvSpPr>
        <p:spPr>
          <a:xfrm>
            <a:off x="1028700" y="7605047"/>
            <a:ext cx="10940051" cy="2037080"/>
          </a:xfrm>
          <a:prstGeom prst="rect">
            <a:avLst/>
          </a:prstGeom>
        </p:spPr>
        <p:txBody>
          <a:bodyPr lIns="0" tIns="0" rIns="0" bIns="0" rtlCol="0" anchor="t">
            <a:spAutoFit/>
          </a:bodyPr>
          <a:lstStyle/>
          <a:p>
            <a:pPr algn="l">
              <a:lnSpc>
                <a:spcPts val="3219"/>
              </a:lnSpc>
            </a:pPr>
            <a:r>
              <a:rPr lang="en-US" sz="2299" u="sng">
                <a:solidFill>
                  <a:srgbClr val="26235D"/>
                </a:solidFill>
                <a:latin typeface="Calibri (MS) Bold"/>
              </a:rPr>
              <a:t>Eligible Property Types:</a:t>
            </a:r>
            <a:r>
              <a:rPr lang="en-US" sz="2299">
                <a:solidFill>
                  <a:srgbClr val="26235D"/>
                </a:solidFill>
                <a:latin typeface="Calibri (MS)"/>
              </a:rPr>
              <a:t> </a:t>
            </a:r>
          </a:p>
          <a:p>
            <a:pPr marL="496569" lvl="1" indent="-248284" algn="l">
              <a:lnSpc>
                <a:spcPts val="3219"/>
              </a:lnSpc>
              <a:buFont typeface="Arial"/>
              <a:buChar char="•"/>
            </a:pPr>
            <a:r>
              <a:rPr lang="en-US" sz="2299">
                <a:solidFill>
                  <a:srgbClr val="26235D"/>
                </a:solidFill>
                <a:latin typeface="Calibri (MS)"/>
              </a:rPr>
              <a:t>New or existing SINGLE-FAMILY residences</a:t>
            </a:r>
          </a:p>
          <a:p>
            <a:pPr marL="496569" lvl="1" indent="-248284" algn="l">
              <a:lnSpc>
                <a:spcPts val="3219"/>
              </a:lnSpc>
              <a:buFont typeface="Arial"/>
              <a:buChar char="•"/>
            </a:pPr>
            <a:r>
              <a:rPr lang="en-US" sz="2299">
                <a:solidFill>
                  <a:srgbClr val="26235D"/>
                </a:solidFill>
                <a:latin typeface="Calibri (MS)"/>
              </a:rPr>
              <a:t>Duplexes as long as one unit is occupied by the owner as primary residence</a:t>
            </a:r>
          </a:p>
          <a:p>
            <a:pPr marL="496569" lvl="1" indent="-248284" algn="l">
              <a:lnSpc>
                <a:spcPts val="3219"/>
              </a:lnSpc>
              <a:buFont typeface="Arial"/>
              <a:buChar char="•"/>
            </a:pPr>
            <a:r>
              <a:rPr lang="en-US" sz="2299">
                <a:solidFill>
                  <a:srgbClr val="26235D"/>
                </a:solidFill>
                <a:latin typeface="Calibri (MS)"/>
              </a:rPr>
              <a:t>Condominiums</a:t>
            </a:r>
          </a:p>
          <a:p>
            <a:pPr marL="496569" lvl="1" indent="-248284" algn="l">
              <a:lnSpc>
                <a:spcPts val="3219"/>
              </a:lnSpc>
              <a:buFont typeface="Arial"/>
              <a:buChar char="•"/>
            </a:pPr>
            <a:r>
              <a:rPr lang="en-US" sz="2299">
                <a:solidFill>
                  <a:srgbClr val="26235D"/>
                </a:solidFill>
                <a:latin typeface="Calibri (MS)"/>
              </a:rPr>
              <a:t>Manufactured homes (must be real property by the time of loan purchase)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2480"/>
            <a:ext cx="18494905" cy="12345349"/>
          </a:xfrm>
          <a:custGeom>
            <a:avLst/>
            <a:gdLst/>
            <a:ahLst/>
            <a:cxnLst/>
            <a:rect l="l" t="t" r="r" b="b"/>
            <a:pathLst>
              <a:path w="18494905" h="12345349">
                <a:moveTo>
                  <a:pt x="0" y="0"/>
                </a:moveTo>
                <a:lnTo>
                  <a:pt x="18494905" y="0"/>
                </a:lnTo>
                <a:lnTo>
                  <a:pt x="18494905" y="12345349"/>
                </a:lnTo>
                <a:lnTo>
                  <a:pt x="0" y="12345349"/>
                </a:lnTo>
                <a:lnTo>
                  <a:pt x="0" y="0"/>
                </a:lnTo>
                <a:close/>
              </a:path>
            </a:pathLst>
          </a:custGeom>
          <a:blipFill>
            <a:blip r:embed="rId2">
              <a:alphaModFix amt="13000"/>
            </a:blip>
            <a:stretch>
              <a:fillRect t="-3464" b="-3464"/>
            </a:stretch>
          </a:blipFill>
        </p:spPr>
      </p:sp>
      <p:sp>
        <p:nvSpPr>
          <p:cNvPr id="3" name="Freeform 3"/>
          <p:cNvSpPr/>
          <p:nvPr/>
        </p:nvSpPr>
        <p:spPr>
          <a:xfrm>
            <a:off x="13795226" y="8077017"/>
            <a:ext cx="4122695" cy="1456733"/>
          </a:xfrm>
          <a:custGeom>
            <a:avLst/>
            <a:gdLst/>
            <a:ahLst/>
            <a:cxnLst/>
            <a:rect l="l" t="t" r="r" b="b"/>
            <a:pathLst>
              <a:path w="4122695" h="1456733">
                <a:moveTo>
                  <a:pt x="0" y="0"/>
                </a:moveTo>
                <a:lnTo>
                  <a:pt x="4122695" y="0"/>
                </a:lnTo>
                <a:lnTo>
                  <a:pt x="4122695" y="1456732"/>
                </a:lnTo>
                <a:lnTo>
                  <a:pt x="0" y="1456732"/>
                </a:lnTo>
                <a:lnTo>
                  <a:pt x="0" y="0"/>
                </a:lnTo>
                <a:close/>
              </a:path>
            </a:pathLst>
          </a:custGeom>
          <a:blipFill>
            <a:blip r:embed="rId3"/>
            <a:stretch>
              <a:fillRect/>
            </a:stretch>
          </a:blipFill>
        </p:spPr>
      </p:sp>
      <p:sp>
        <p:nvSpPr>
          <p:cNvPr id="4" name="AutoShape 4"/>
          <p:cNvSpPr/>
          <p:nvPr/>
        </p:nvSpPr>
        <p:spPr>
          <a:xfrm>
            <a:off x="16699062" y="1408112"/>
            <a:ext cx="1588938" cy="0"/>
          </a:xfrm>
          <a:prstGeom prst="line">
            <a:avLst/>
          </a:prstGeom>
          <a:ln w="38100" cap="flat">
            <a:solidFill>
              <a:srgbClr val="26235D"/>
            </a:solidFill>
            <a:prstDash val="solid"/>
            <a:headEnd type="none" w="sm" len="sm"/>
            <a:tailEnd type="none" w="sm" len="sm"/>
          </a:ln>
        </p:spPr>
      </p:sp>
      <p:sp>
        <p:nvSpPr>
          <p:cNvPr id="5" name="AutoShape 5"/>
          <p:cNvSpPr/>
          <p:nvPr/>
        </p:nvSpPr>
        <p:spPr>
          <a:xfrm>
            <a:off x="8652793" y="3205932"/>
            <a:ext cx="794469" cy="0"/>
          </a:xfrm>
          <a:prstGeom prst="line">
            <a:avLst/>
          </a:prstGeom>
          <a:ln w="38100" cap="flat">
            <a:solidFill>
              <a:srgbClr val="47894E"/>
            </a:solidFill>
            <a:prstDash val="solid"/>
            <a:headEnd type="none" w="sm" len="sm"/>
            <a:tailEnd type="none" w="sm" len="sm"/>
          </a:ln>
        </p:spPr>
      </p:sp>
      <p:sp>
        <p:nvSpPr>
          <p:cNvPr id="6" name="AutoShape 6"/>
          <p:cNvSpPr/>
          <p:nvPr/>
        </p:nvSpPr>
        <p:spPr>
          <a:xfrm>
            <a:off x="10326293" y="3224982"/>
            <a:ext cx="794469" cy="0"/>
          </a:xfrm>
          <a:prstGeom prst="line">
            <a:avLst/>
          </a:prstGeom>
          <a:ln w="38100" cap="flat">
            <a:solidFill>
              <a:srgbClr val="47894E"/>
            </a:solidFill>
            <a:prstDash val="solid"/>
            <a:headEnd type="none" w="sm" len="sm"/>
            <a:tailEnd type="none" w="sm" len="sm"/>
          </a:ln>
        </p:spPr>
      </p:sp>
      <p:grpSp>
        <p:nvGrpSpPr>
          <p:cNvPr id="7" name="Group 7"/>
          <p:cNvGrpSpPr/>
          <p:nvPr/>
        </p:nvGrpSpPr>
        <p:grpSpPr>
          <a:xfrm>
            <a:off x="7194128" y="4483870"/>
            <a:ext cx="1543050" cy="1543050"/>
            <a:chOff x="0" y="0"/>
            <a:chExt cx="812800" cy="812800"/>
          </a:xfrm>
        </p:grpSpPr>
        <p:sp>
          <p:nvSpPr>
            <p:cNvPr id="8" name="Freeform 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26235D"/>
            </a:solidFill>
          </p:spPr>
        </p:sp>
        <p:sp>
          <p:nvSpPr>
            <p:cNvPr id="9" name="TextBox 9"/>
            <p:cNvSpPr txBox="1"/>
            <p:nvPr/>
          </p:nvSpPr>
          <p:spPr>
            <a:xfrm>
              <a:off x="0" y="127000"/>
              <a:ext cx="711200" cy="482600"/>
            </a:xfrm>
            <a:prstGeom prst="rect">
              <a:avLst/>
            </a:prstGeom>
          </p:spPr>
          <p:txBody>
            <a:bodyPr lIns="50800" tIns="50800" rIns="50800" bIns="50800" rtlCol="0" anchor="ctr"/>
            <a:lstStyle/>
            <a:p>
              <a:pPr algn="ctr">
                <a:lnSpc>
                  <a:spcPts val="2800"/>
                </a:lnSpc>
              </a:pPr>
              <a:endParaRPr/>
            </a:p>
          </p:txBody>
        </p:sp>
      </p:grpSp>
      <p:sp>
        <p:nvSpPr>
          <p:cNvPr id="10" name="TextBox 10"/>
          <p:cNvSpPr txBox="1"/>
          <p:nvPr/>
        </p:nvSpPr>
        <p:spPr>
          <a:xfrm>
            <a:off x="1028700" y="819150"/>
            <a:ext cx="15248186" cy="968375"/>
          </a:xfrm>
          <a:prstGeom prst="rect">
            <a:avLst/>
          </a:prstGeom>
        </p:spPr>
        <p:txBody>
          <a:bodyPr lIns="0" tIns="0" rIns="0" bIns="0" rtlCol="0" anchor="t">
            <a:spAutoFit/>
          </a:bodyPr>
          <a:lstStyle/>
          <a:p>
            <a:pPr algn="l">
              <a:lnSpc>
                <a:spcPts val="7000"/>
              </a:lnSpc>
              <a:spcBef>
                <a:spcPct val="0"/>
              </a:spcBef>
            </a:pPr>
            <a:r>
              <a:rPr lang="en-US" sz="5000">
                <a:solidFill>
                  <a:srgbClr val="26235D"/>
                </a:solidFill>
                <a:latin typeface="Calibri (MS) Bold"/>
              </a:rPr>
              <a:t>DOWN PAYMENT / CLOSING COST ASSISTANCE OPTIONS: </a:t>
            </a:r>
          </a:p>
        </p:txBody>
      </p:sp>
      <p:sp>
        <p:nvSpPr>
          <p:cNvPr id="11" name="TextBox 11"/>
          <p:cNvSpPr txBox="1"/>
          <p:nvPr/>
        </p:nvSpPr>
        <p:spPr>
          <a:xfrm>
            <a:off x="1028700" y="2255222"/>
            <a:ext cx="4488422" cy="528955"/>
          </a:xfrm>
          <a:prstGeom prst="rect">
            <a:avLst/>
          </a:prstGeom>
        </p:spPr>
        <p:txBody>
          <a:bodyPr lIns="0" tIns="0" rIns="0" bIns="0" rtlCol="0" anchor="t">
            <a:spAutoFit/>
          </a:bodyPr>
          <a:lstStyle/>
          <a:p>
            <a:pPr algn="l">
              <a:lnSpc>
                <a:spcPts val="3920"/>
              </a:lnSpc>
              <a:spcBef>
                <a:spcPct val="0"/>
              </a:spcBef>
            </a:pPr>
            <a:r>
              <a:rPr lang="en-US" sz="2800">
                <a:solidFill>
                  <a:srgbClr val="26235D"/>
                </a:solidFill>
                <a:latin typeface="Calibri (MS)"/>
              </a:rPr>
              <a:t>PROVIDED IN THE FORM OF A: </a:t>
            </a:r>
          </a:p>
        </p:txBody>
      </p:sp>
      <p:sp>
        <p:nvSpPr>
          <p:cNvPr id="12" name="TextBox 12"/>
          <p:cNvSpPr txBox="1"/>
          <p:nvPr/>
        </p:nvSpPr>
        <p:spPr>
          <a:xfrm>
            <a:off x="9686633" y="2889067"/>
            <a:ext cx="440680" cy="548005"/>
          </a:xfrm>
          <a:prstGeom prst="rect">
            <a:avLst/>
          </a:prstGeom>
        </p:spPr>
        <p:txBody>
          <a:bodyPr lIns="0" tIns="0" rIns="0" bIns="0" rtlCol="0" anchor="t">
            <a:spAutoFit/>
          </a:bodyPr>
          <a:lstStyle/>
          <a:p>
            <a:pPr algn="ctr">
              <a:lnSpc>
                <a:spcPts val="3919"/>
              </a:lnSpc>
              <a:spcBef>
                <a:spcPct val="0"/>
              </a:spcBef>
            </a:pPr>
            <a:r>
              <a:rPr lang="en-US" sz="2799">
                <a:solidFill>
                  <a:srgbClr val="26235D"/>
                </a:solidFill>
                <a:latin typeface="Calibri (MS) Bold"/>
              </a:rPr>
              <a:t>OR</a:t>
            </a:r>
          </a:p>
        </p:txBody>
      </p:sp>
      <p:sp>
        <p:nvSpPr>
          <p:cNvPr id="13" name="TextBox 13"/>
          <p:cNvSpPr txBox="1"/>
          <p:nvPr/>
        </p:nvSpPr>
        <p:spPr>
          <a:xfrm>
            <a:off x="11323737" y="2889067"/>
            <a:ext cx="5906244" cy="548005"/>
          </a:xfrm>
          <a:prstGeom prst="rect">
            <a:avLst/>
          </a:prstGeom>
        </p:spPr>
        <p:txBody>
          <a:bodyPr lIns="0" tIns="0" rIns="0" bIns="0" rtlCol="0" anchor="t">
            <a:spAutoFit/>
          </a:bodyPr>
          <a:lstStyle/>
          <a:p>
            <a:pPr algn="ctr">
              <a:lnSpc>
                <a:spcPts val="3919"/>
              </a:lnSpc>
              <a:spcBef>
                <a:spcPct val="0"/>
              </a:spcBef>
            </a:pPr>
            <a:r>
              <a:rPr lang="en-US" sz="2799">
                <a:solidFill>
                  <a:srgbClr val="26235D"/>
                </a:solidFill>
                <a:latin typeface="Calibri (MS) Bold"/>
              </a:rPr>
              <a:t>3 YEAR FORGIVABLE </a:t>
            </a:r>
            <a:r>
              <a:rPr lang="en-US" sz="2799">
                <a:solidFill>
                  <a:srgbClr val="26235D"/>
                </a:solidFill>
                <a:latin typeface="Calibri (MS)"/>
              </a:rPr>
              <a:t>2ND LOAN OPTION</a:t>
            </a:r>
            <a:r>
              <a:rPr lang="en-US" sz="2799">
                <a:solidFill>
                  <a:srgbClr val="26235D"/>
                </a:solidFill>
                <a:latin typeface="Calibri (MS) Bold"/>
              </a:rPr>
              <a:t> </a:t>
            </a:r>
          </a:p>
        </p:txBody>
      </p:sp>
      <p:sp>
        <p:nvSpPr>
          <p:cNvPr id="14" name="TextBox 14"/>
          <p:cNvSpPr txBox="1"/>
          <p:nvPr/>
        </p:nvSpPr>
        <p:spPr>
          <a:xfrm>
            <a:off x="1057945" y="2889067"/>
            <a:ext cx="7446169" cy="548005"/>
          </a:xfrm>
          <a:prstGeom prst="rect">
            <a:avLst/>
          </a:prstGeom>
        </p:spPr>
        <p:txBody>
          <a:bodyPr lIns="0" tIns="0" rIns="0" bIns="0" rtlCol="0" anchor="t">
            <a:spAutoFit/>
          </a:bodyPr>
          <a:lstStyle/>
          <a:p>
            <a:pPr algn="ctr">
              <a:lnSpc>
                <a:spcPts val="3919"/>
              </a:lnSpc>
              <a:spcBef>
                <a:spcPct val="0"/>
              </a:spcBef>
            </a:pPr>
            <a:r>
              <a:rPr lang="en-US" sz="2799">
                <a:solidFill>
                  <a:srgbClr val="26235D"/>
                </a:solidFill>
                <a:latin typeface="Calibri (MS) Bold"/>
              </a:rPr>
              <a:t>DEFERRED REPAYABLE 30 YEAR </a:t>
            </a:r>
            <a:r>
              <a:rPr lang="en-US" sz="2799">
                <a:solidFill>
                  <a:srgbClr val="26235D"/>
                </a:solidFill>
                <a:latin typeface="Calibri (MS)"/>
              </a:rPr>
              <a:t>2ND LOAN OPTION</a:t>
            </a:r>
          </a:p>
        </p:txBody>
      </p:sp>
      <p:sp>
        <p:nvSpPr>
          <p:cNvPr id="15" name="TextBox 15"/>
          <p:cNvSpPr txBox="1"/>
          <p:nvPr/>
        </p:nvSpPr>
        <p:spPr>
          <a:xfrm>
            <a:off x="1501178" y="4493915"/>
            <a:ext cx="4680942" cy="581025"/>
          </a:xfrm>
          <a:prstGeom prst="rect">
            <a:avLst/>
          </a:prstGeom>
        </p:spPr>
        <p:txBody>
          <a:bodyPr lIns="0" tIns="0" rIns="0" bIns="0" rtlCol="0" anchor="t">
            <a:spAutoFit/>
          </a:bodyPr>
          <a:lstStyle/>
          <a:p>
            <a:pPr algn="ctr">
              <a:lnSpc>
                <a:spcPts val="4200"/>
              </a:lnSpc>
              <a:spcBef>
                <a:spcPct val="0"/>
              </a:spcBef>
            </a:pPr>
            <a:r>
              <a:rPr lang="en-US" sz="3000">
                <a:solidFill>
                  <a:srgbClr val="26235D"/>
                </a:solidFill>
                <a:latin typeface="Calibri (MS) Bold"/>
              </a:rPr>
              <a:t>NO INTEREST – 0% 2ND LOAN</a:t>
            </a:r>
          </a:p>
        </p:txBody>
      </p:sp>
      <p:sp>
        <p:nvSpPr>
          <p:cNvPr id="16" name="TextBox 16"/>
          <p:cNvSpPr txBox="1"/>
          <p:nvPr/>
        </p:nvSpPr>
        <p:spPr>
          <a:xfrm>
            <a:off x="10127313" y="4263862"/>
            <a:ext cx="7131987" cy="2324735"/>
          </a:xfrm>
          <a:prstGeom prst="rect">
            <a:avLst/>
          </a:prstGeom>
        </p:spPr>
        <p:txBody>
          <a:bodyPr lIns="0" tIns="0" rIns="0" bIns="0" rtlCol="0" anchor="t">
            <a:spAutoFit/>
          </a:bodyPr>
          <a:lstStyle/>
          <a:p>
            <a:pPr algn="l">
              <a:lnSpc>
                <a:spcPts val="3640"/>
              </a:lnSpc>
              <a:spcBef>
                <a:spcPct val="0"/>
              </a:spcBef>
            </a:pPr>
            <a:r>
              <a:rPr lang="en-US" sz="2600">
                <a:solidFill>
                  <a:srgbClr val="26235D"/>
                </a:solidFill>
                <a:latin typeface="Calibri (MS)"/>
              </a:rPr>
              <a:t>NO REQUIRED MONTHLY PAYMENT (LENDER WILL NOT CONSIDER THIS AS ADDITIONAL DEBT IN LOAN QUALIFYING). BORROWERS DO HAVE THE OPTION TO MAKE VOLUNTARY PAYMENTS AT THEIR DISCRETION.</a:t>
            </a:r>
          </a:p>
        </p:txBody>
      </p:sp>
      <p:sp>
        <p:nvSpPr>
          <p:cNvPr id="18" name="TextBox 18"/>
          <p:cNvSpPr txBox="1"/>
          <p:nvPr/>
        </p:nvSpPr>
        <p:spPr>
          <a:xfrm>
            <a:off x="1028700" y="7819842"/>
            <a:ext cx="11546825" cy="1308050"/>
          </a:xfrm>
          <a:prstGeom prst="rect">
            <a:avLst/>
          </a:prstGeom>
        </p:spPr>
        <p:txBody>
          <a:bodyPr lIns="0" tIns="0" rIns="0" bIns="0" rtlCol="0" anchor="t">
            <a:spAutoFit/>
          </a:bodyPr>
          <a:lstStyle/>
          <a:p>
            <a:pPr marL="518163" lvl="1" indent="-259082" algn="l">
              <a:lnSpc>
                <a:spcPts val="3360"/>
              </a:lnSpc>
              <a:buFont typeface="Arial"/>
              <a:buChar char="•"/>
            </a:pPr>
            <a:r>
              <a:rPr lang="en-US" sz="2400" dirty="0">
                <a:solidFill>
                  <a:srgbClr val="26235D"/>
                </a:solidFill>
                <a:latin typeface="Calibri (MS)"/>
              </a:rPr>
              <a:t>DUE UPON SALE, PAYOFF OR REFINANCE OF THE 1ST LIEN MORTGAGE FOR REPAYABLE OPTION</a:t>
            </a:r>
          </a:p>
          <a:p>
            <a:pPr marL="518163" lvl="1" indent="-259082" algn="l">
              <a:lnSpc>
                <a:spcPts val="3360"/>
              </a:lnSpc>
              <a:buFont typeface="Arial"/>
              <a:buChar char="•"/>
            </a:pPr>
            <a:r>
              <a:rPr lang="en-US" sz="2400" dirty="0">
                <a:solidFill>
                  <a:srgbClr val="26235D"/>
                </a:solidFill>
                <a:latin typeface="Calibri (MS)"/>
              </a:rPr>
              <a:t>OR BEFORE 3 YEARS IF EXERCISING THE FORGIVABLE ASSISTANCE </a:t>
            </a:r>
            <a:r>
              <a:rPr lang="en-US" sz="2400" dirty="0" smtClean="0">
                <a:solidFill>
                  <a:srgbClr val="26235D"/>
                </a:solidFill>
                <a:latin typeface="Calibri (MS)"/>
              </a:rPr>
              <a:t>LOAN</a:t>
            </a:r>
            <a:endParaRPr lang="en-US" sz="2400" dirty="0">
              <a:solidFill>
                <a:srgbClr val="26235D"/>
              </a:solidFill>
              <a:latin typeface="Calibri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2480"/>
            <a:ext cx="18494905" cy="12345349"/>
          </a:xfrm>
          <a:custGeom>
            <a:avLst/>
            <a:gdLst/>
            <a:ahLst/>
            <a:cxnLst/>
            <a:rect l="l" t="t" r="r" b="b"/>
            <a:pathLst>
              <a:path w="18494905" h="12345349">
                <a:moveTo>
                  <a:pt x="0" y="0"/>
                </a:moveTo>
                <a:lnTo>
                  <a:pt x="18494905" y="0"/>
                </a:lnTo>
                <a:lnTo>
                  <a:pt x="18494905" y="12345349"/>
                </a:lnTo>
                <a:lnTo>
                  <a:pt x="0" y="12345349"/>
                </a:lnTo>
                <a:lnTo>
                  <a:pt x="0" y="0"/>
                </a:lnTo>
                <a:close/>
              </a:path>
            </a:pathLst>
          </a:custGeom>
          <a:blipFill>
            <a:blip r:embed="rId2">
              <a:alphaModFix amt="13000"/>
            </a:blip>
            <a:stretch>
              <a:fillRect t="-5898" b="-5898"/>
            </a:stretch>
          </a:blipFill>
        </p:spPr>
      </p:sp>
      <p:sp>
        <p:nvSpPr>
          <p:cNvPr id="3" name="Freeform 3"/>
          <p:cNvSpPr/>
          <p:nvPr/>
        </p:nvSpPr>
        <p:spPr>
          <a:xfrm>
            <a:off x="13857952" y="8265194"/>
            <a:ext cx="4122695" cy="1456733"/>
          </a:xfrm>
          <a:custGeom>
            <a:avLst/>
            <a:gdLst/>
            <a:ahLst/>
            <a:cxnLst/>
            <a:rect l="l" t="t" r="r" b="b"/>
            <a:pathLst>
              <a:path w="4122695" h="1456733">
                <a:moveTo>
                  <a:pt x="0" y="0"/>
                </a:moveTo>
                <a:lnTo>
                  <a:pt x="4122695" y="0"/>
                </a:lnTo>
                <a:lnTo>
                  <a:pt x="4122695" y="1456733"/>
                </a:lnTo>
                <a:lnTo>
                  <a:pt x="0" y="1456733"/>
                </a:lnTo>
                <a:lnTo>
                  <a:pt x="0" y="0"/>
                </a:lnTo>
                <a:close/>
              </a:path>
            </a:pathLst>
          </a:custGeom>
          <a:blipFill>
            <a:blip r:embed="rId3"/>
            <a:stretch>
              <a:fillRect/>
            </a:stretch>
          </a:blipFill>
        </p:spPr>
      </p:sp>
      <p:sp>
        <p:nvSpPr>
          <p:cNvPr id="4" name="AutoShape 4"/>
          <p:cNvSpPr/>
          <p:nvPr/>
        </p:nvSpPr>
        <p:spPr>
          <a:xfrm>
            <a:off x="16699062" y="1408112"/>
            <a:ext cx="1588938" cy="0"/>
          </a:xfrm>
          <a:prstGeom prst="line">
            <a:avLst/>
          </a:prstGeom>
          <a:ln w="38100" cap="flat">
            <a:solidFill>
              <a:srgbClr val="26235D"/>
            </a:solidFill>
            <a:prstDash val="solid"/>
            <a:headEnd type="none" w="sm" len="sm"/>
            <a:tailEnd type="none" w="sm" len="sm"/>
          </a:ln>
        </p:spPr>
      </p:sp>
      <p:sp>
        <p:nvSpPr>
          <p:cNvPr id="5" name="TextBox 5"/>
          <p:cNvSpPr txBox="1"/>
          <p:nvPr/>
        </p:nvSpPr>
        <p:spPr>
          <a:xfrm>
            <a:off x="1028700" y="819150"/>
            <a:ext cx="15248186" cy="968375"/>
          </a:xfrm>
          <a:prstGeom prst="rect">
            <a:avLst/>
          </a:prstGeom>
        </p:spPr>
        <p:txBody>
          <a:bodyPr lIns="0" tIns="0" rIns="0" bIns="0" rtlCol="0" anchor="t">
            <a:spAutoFit/>
          </a:bodyPr>
          <a:lstStyle/>
          <a:p>
            <a:pPr algn="l">
              <a:lnSpc>
                <a:spcPts val="7000"/>
              </a:lnSpc>
              <a:spcBef>
                <a:spcPct val="0"/>
              </a:spcBef>
            </a:pPr>
            <a:r>
              <a:rPr lang="en-US" sz="5000">
                <a:solidFill>
                  <a:srgbClr val="26235D"/>
                </a:solidFill>
                <a:latin typeface="Calibri (MS) Bold"/>
              </a:rPr>
              <a:t>DOWN PAYMENT / CLOSING COST ASSISTANCE OPTIONS: </a:t>
            </a:r>
          </a:p>
        </p:txBody>
      </p:sp>
      <p:sp>
        <p:nvSpPr>
          <p:cNvPr id="6" name="TextBox 6"/>
          <p:cNvSpPr txBox="1"/>
          <p:nvPr/>
        </p:nvSpPr>
        <p:spPr>
          <a:xfrm>
            <a:off x="6120259" y="2739944"/>
            <a:ext cx="6047482" cy="561975"/>
          </a:xfrm>
          <a:prstGeom prst="rect">
            <a:avLst/>
          </a:prstGeom>
        </p:spPr>
        <p:txBody>
          <a:bodyPr lIns="0" tIns="0" rIns="0" bIns="0" rtlCol="0" anchor="t">
            <a:spAutoFit/>
          </a:bodyPr>
          <a:lstStyle/>
          <a:p>
            <a:pPr algn="ctr">
              <a:lnSpc>
                <a:spcPts val="4199"/>
              </a:lnSpc>
              <a:spcBef>
                <a:spcPct val="0"/>
              </a:spcBef>
            </a:pPr>
            <a:r>
              <a:rPr lang="en-US" sz="2999">
                <a:solidFill>
                  <a:srgbClr val="26235D"/>
                </a:solidFill>
                <a:latin typeface="Calibri (MS) Bold"/>
              </a:rPr>
              <a:t>NO DPA UN - ASSISTED LOAN OPTION </a:t>
            </a:r>
          </a:p>
        </p:txBody>
      </p:sp>
      <p:sp>
        <p:nvSpPr>
          <p:cNvPr id="7" name="TextBox 7"/>
          <p:cNvSpPr txBox="1"/>
          <p:nvPr/>
        </p:nvSpPr>
        <p:spPr>
          <a:xfrm>
            <a:off x="1898439" y="4614545"/>
            <a:ext cx="4294138" cy="953135"/>
          </a:xfrm>
          <a:prstGeom prst="rect">
            <a:avLst/>
          </a:prstGeom>
        </p:spPr>
        <p:txBody>
          <a:bodyPr lIns="0" tIns="0" rIns="0" bIns="0" rtlCol="0" anchor="t">
            <a:spAutoFit/>
          </a:bodyPr>
          <a:lstStyle/>
          <a:p>
            <a:pPr algn="ctr">
              <a:lnSpc>
                <a:spcPts val="3640"/>
              </a:lnSpc>
            </a:pPr>
            <a:r>
              <a:rPr lang="en-US" sz="2600">
                <a:solidFill>
                  <a:srgbClr val="26235D"/>
                </a:solidFill>
                <a:latin typeface="Calibri (MS) Bold"/>
              </a:rPr>
              <a:t>BELOW MARKET COMPETITIVE </a:t>
            </a:r>
          </a:p>
          <a:p>
            <a:pPr algn="ctr">
              <a:lnSpc>
                <a:spcPts val="3640"/>
              </a:lnSpc>
              <a:spcBef>
                <a:spcPct val="0"/>
              </a:spcBef>
            </a:pPr>
            <a:r>
              <a:rPr lang="en-US" sz="2600">
                <a:solidFill>
                  <a:srgbClr val="26235D"/>
                </a:solidFill>
                <a:latin typeface="Calibri (MS) Bold"/>
              </a:rPr>
              <a:t>RATE FIRST LIEN</a:t>
            </a:r>
          </a:p>
        </p:txBody>
      </p:sp>
      <p:sp>
        <p:nvSpPr>
          <p:cNvPr id="8" name="TextBox 8"/>
          <p:cNvSpPr txBox="1"/>
          <p:nvPr/>
        </p:nvSpPr>
        <p:spPr>
          <a:xfrm>
            <a:off x="10127313" y="4263862"/>
            <a:ext cx="7131987" cy="1867535"/>
          </a:xfrm>
          <a:prstGeom prst="rect">
            <a:avLst/>
          </a:prstGeom>
        </p:spPr>
        <p:txBody>
          <a:bodyPr lIns="0" tIns="0" rIns="0" bIns="0" rtlCol="0" anchor="t">
            <a:spAutoFit/>
          </a:bodyPr>
          <a:lstStyle/>
          <a:p>
            <a:pPr algn="l">
              <a:lnSpc>
                <a:spcPts val="3640"/>
              </a:lnSpc>
              <a:spcBef>
                <a:spcPct val="0"/>
              </a:spcBef>
            </a:pPr>
            <a:r>
              <a:rPr lang="en-US" sz="2600">
                <a:solidFill>
                  <a:srgbClr val="26235D"/>
                </a:solidFill>
                <a:latin typeface="Calibri (MS)"/>
              </a:rPr>
              <a:t>GREAT OPTION FOR YOU MORE HIGHLY QUALIFIED, HOMEBUYERS WHO HAVE YOUR OWN DOWN PAYMENT RESOURCES AND ONLY NEED A LOWER MORTGAGE RATE AND LOWER PAYMENT. </a:t>
            </a:r>
          </a:p>
        </p:txBody>
      </p:sp>
      <p:sp>
        <p:nvSpPr>
          <p:cNvPr id="9" name="TextBox 9"/>
          <p:cNvSpPr txBox="1"/>
          <p:nvPr/>
        </p:nvSpPr>
        <p:spPr>
          <a:xfrm>
            <a:off x="1028700" y="7028215"/>
            <a:ext cx="16230600" cy="836930"/>
          </a:xfrm>
          <a:prstGeom prst="rect">
            <a:avLst/>
          </a:prstGeom>
        </p:spPr>
        <p:txBody>
          <a:bodyPr lIns="0" tIns="0" rIns="0" bIns="0" rtlCol="0" anchor="t">
            <a:spAutoFit/>
          </a:bodyPr>
          <a:lstStyle/>
          <a:p>
            <a:pPr marL="496574" lvl="1" indent="-248287" algn="l">
              <a:lnSpc>
                <a:spcPts val="3220"/>
              </a:lnSpc>
              <a:buFont typeface="Arial"/>
              <a:buChar char="•"/>
            </a:pPr>
            <a:r>
              <a:rPr lang="en-US" sz="2300">
                <a:solidFill>
                  <a:srgbClr val="26235D"/>
                </a:solidFill>
                <a:latin typeface="Calibri (MS)"/>
              </a:rPr>
              <a:t>THE NO DPA PROGRAM IS A 30 YEAR FIXED RATE BOND MORTGAGE WITH NO DOWN PAYMENT AND CLOSING COST ASSISTANCE AT A LOW COMPETITIVE INTEREST RATE. NO PREPAYMENT PENALTY. NO AFFORDABILITY PERIOD. FIRST TIME HOMEBUYERS ONLY.</a:t>
            </a:r>
          </a:p>
        </p:txBody>
      </p:sp>
      <p:sp>
        <p:nvSpPr>
          <p:cNvPr id="10" name="TextBox 10"/>
          <p:cNvSpPr txBox="1"/>
          <p:nvPr/>
        </p:nvSpPr>
        <p:spPr>
          <a:xfrm>
            <a:off x="1216877" y="8233018"/>
            <a:ext cx="4336405" cy="436880"/>
          </a:xfrm>
          <a:prstGeom prst="rect">
            <a:avLst/>
          </a:prstGeom>
        </p:spPr>
        <p:txBody>
          <a:bodyPr lIns="0" tIns="0" rIns="0" bIns="0" rtlCol="0" anchor="t">
            <a:spAutoFit/>
          </a:bodyPr>
          <a:lstStyle/>
          <a:p>
            <a:pPr algn="l">
              <a:lnSpc>
                <a:spcPts val="3220"/>
              </a:lnSpc>
              <a:spcBef>
                <a:spcPct val="0"/>
              </a:spcBef>
            </a:pPr>
            <a:r>
              <a:rPr lang="en-US" sz="2300">
                <a:solidFill>
                  <a:srgbClr val="26235D"/>
                </a:solidFill>
                <a:latin typeface="Calibri (MS) Bold"/>
              </a:rPr>
              <a:t>SUBJECT TO MARKET AVAILABILITY.</a:t>
            </a:r>
          </a:p>
        </p:txBody>
      </p:sp>
      <p:sp>
        <p:nvSpPr>
          <p:cNvPr id="11" name="AutoShape 11"/>
          <p:cNvSpPr/>
          <p:nvPr/>
        </p:nvSpPr>
        <p:spPr>
          <a:xfrm>
            <a:off x="5782339" y="8499083"/>
            <a:ext cx="7587381" cy="19050"/>
          </a:xfrm>
          <a:prstGeom prst="line">
            <a:avLst/>
          </a:prstGeom>
          <a:ln w="38100" cap="flat">
            <a:solidFill>
              <a:srgbClr val="26235D"/>
            </a:solidFill>
            <a:prstDash val="solid"/>
            <a:headEnd type="none" w="sm" len="sm"/>
            <a:tailEnd type="none" w="sm" len="sm"/>
          </a:ln>
        </p:spPr>
      </p:sp>
      <p:grpSp>
        <p:nvGrpSpPr>
          <p:cNvPr id="12" name="Group 12"/>
          <p:cNvGrpSpPr/>
          <p:nvPr/>
        </p:nvGrpSpPr>
        <p:grpSpPr>
          <a:xfrm>
            <a:off x="7194128" y="4483870"/>
            <a:ext cx="1543050" cy="1543050"/>
            <a:chOff x="0" y="0"/>
            <a:chExt cx="812800" cy="812800"/>
          </a:xfrm>
        </p:grpSpPr>
        <p:sp>
          <p:nvSpPr>
            <p:cNvPr id="13" name="Freeform 1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26235D"/>
            </a:solidFill>
          </p:spPr>
        </p:sp>
        <p:sp>
          <p:nvSpPr>
            <p:cNvPr id="14" name="TextBox 14"/>
            <p:cNvSpPr txBox="1"/>
            <p:nvPr/>
          </p:nvSpPr>
          <p:spPr>
            <a:xfrm>
              <a:off x="0" y="127000"/>
              <a:ext cx="711200" cy="482600"/>
            </a:xfrm>
            <a:prstGeom prst="rect">
              <a:avLst/>
            </a:prstGeom>
          </p:spPr>
          <p:txBody>
            <a:bodyPr lIns="50800" tIns="50800" rIns="50800" bIns="50800" rtlCol="0" anchor="ctr"/>
            <a:lstStyle/>
            <a:p>
              <a:pPr algn="ctr">
                <a:lnSpc>
                  <a:spcPts val="2800"/>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058349"/>
            <a:ext cx="18494905" cy="12345349"/>
          </a:xfrm>
          <a:custGeom>
            <a:avLst/>
            <a:gdLst/>
            <a:ahLst/>
            <a:cxnLst/>
            <a:rect l="l" t="t" r="r" b="b"/>
            <a:pathLst>
              <a:path w="18494905" h="12345349">
                <a:moveTo>
                  <a:pt x="0" y="0"/>
                </a:moveTo>
                <a:lnTo>
                  <a:pt x="18494905" y="0"/>
                </a:lnTo>
                <a:lnTo>
                  <a:pt x="18494905" y="12345349"/>
                </a:lnTo>
                <a:lnTo>
                  <a:pt x="0" y="12345349"/>
                </a:lnTo>
                <a:lnTo>
                  <a:pt x="0" y="0"/>
                </a:lnTo>
                <a:close/>
              </a:path>
            </a:pathLst>
          </a:custGeom>
          <a:blipFill>
            <a:blip r:embed="rId2">
              <a:alphaModFix amt="13000"/>
            </a:blip>
            <a:stretch>
              <a:fillRect l="-187" r="-187"/>
            </a:stretch>
          </a:blipFill>
        </p:spPr>
      </p:sp>
      <p:sp>
        <p:nvSpPr>
          <p:cNvPr id="3" name="AutoShape 3"/>
          <p:cNvSpPr/>
          <p:nvPr/>
        </p:nvSpPr>
        <p:spPr>
          <a:xfrm>
            <a:off x="10218093" y="1408112"/>
            <a:ext cx="8069907" cy="0"/>
          </a:xfrm>
          <a:prstGeom prst="line">
            <a:avLst/>
          </a:prstGeom>
          <a:ln w="38100" cap="flat">
            <a:solidFill>
              <a:srgbClr val="26235D"/>
            </a:solidFill>
            <a:prstDash val="solid"/>
            <a:headEnd type="none" w="sm" len="sm"/>
            <a:tailEnd type="none" w="sm" len="sm"/>
          </a:ln>
        </p:spPr>
      </p:sp>
      <p:grpSp>
        <p:nvGrpSpPr>
          <p:cNvPr id="4" name="Group 4"/>
          <p:cNvGrpSpPr/>
          <p:nvPr/>
        </p:nvGrpSpPr>
        <p:grpSpPr>
          <a:xfrm>
            <a:off x="1057615" y="8050032"/>
            <a:ext cx="16201685" cy="1684805"/>
            <a:chOff x="0" y="0"/>
            <a:chExt cx="21602247" cy="2246406"/>
          </a:xfrm>
        </p:grpSpPr>
        <p:sp>
          <p:nvSpPr>
            <p:cNvPr id="5" name="Freeform 5"/>
            <p:cNvSpPr/>
            <p:nvPr/>
          </p:nvSpPr>
          <p:spPr>
            <a:xfrm>
              <a:off x="15244700" y="0"/>
              <a:ext cx="6357547" cy="2246406"/>
            </a:xfrm>
            <a:custGeom>
              <a:avLst/>
              <a:gdLst/>
              <a:ahLst/>
              <a:cxnLst/>
              <a:rect l="l" t="t" r="r" b="b"/>
              <a:pathLst>
                <a:path w="6357547" h="2246406">
                  <a:moveTo>
                    <a:pt x="0" y="0"/>
                  </a:moveTo>
                  <a:lnTo>
                    <a:pt x="6357547" y="0"/>
                  </a:lnTo>
                  <a:lnTo>
                    <a:pt x="6357547" y="2246406"/>
                  </a:lnTo>
                  <a:lnTo>
                    <a:pt x="0" y="2246406"/>
                  </a:lnTo>
                  <a:lnTo>
                    <a:pt x="0" y="0"/>
                  </a:lnTo>
                  <a:close/>
                </a:path>
              </a:pathLst>
            </a:custGeom>
            <a:blipFill>
              <a:blip r:embed="rId3"/>
              <a:stretch>
                <a:fillRect/>
              </a:stretch>
            </a:blipFill>
          </p:spPr>
        </p:sp>
        <p:sp>
          <p:nvSpPr>
            <p:cNvPr id="6" name="AutoShape 6"/>
            <p:cNvSpPr/>
            <p:nvPr/>
          </p:nvSpPr>
          <p:spPr>
            <a:xfrm flipV="1">
              <a:off x="43" y="1585623"/>
              <a:ext cx="14902322" cy="25400"/>
            </a:xfrm>
            <a:prstGeom prst="line">
              <a:avLst/>
            </a:prstGeom>
            <a:ln w="50800" cap="flat">
              <a:solidFill>
                <a:srgbClr val="26235D"/>
              </a:solidFill>
              <a:prstDash val="solid"/>
              <a:headEnd type="none" w="sm" len="sm"/>
              <a:tailEnd type="none" w="sm" len="sm"/>
            </a:ln>
          </p:spPr>
        </p:sp>
      </p:grpSp>
      <p:sp>
        <p:nvSpPr>
          <p:cNvPr id="7" name="Freeform 7">
            <a:hlinkClick r:id="rId4" tooltip="https://thetexashomebuyerprogram.com/additional-grant-down-payment-assistance"/>
          </p:cNvPr>
          <p:cNvSpPr/>
          <p:nvPr/>
        </p:nvSpPr>
        <p:spPr>
          <a:xfrm>
            <a:off x="1169983" y="5410078"/>
            <a:ext cx="3909825" cy="2509054"/>
          </a:xfrm>
          <a:custGeom>
            <a:avLst/>
            <a:gdLst/>
            <a:ahLst/>
            <a:cxnLst/>
            <a:rect l="l" t="t" r="r" b="b"/>
            <a:pathLst>
              <a:path w="3909825" h="2509054">
                <a:moveTo>
                  <a:pt x="0" y="0"/>
                </a:moveTo>
                <a:lnTo>
                  <a:pt x="3909825" y="0"/>
                </a:lnTo>
                <a:lnTo>
                  <a:pt x="3909825" y="2509054"/>
                </a:lnTo>
                <a:lnTo>
                  <a:pt x="0" y="2509054"/>
                </a:lnTo>
                <a:lnTo>
                  <a:pt x="0" y="0"/>
                </a:lnTo>
                <a:close/>
              </a:path>
            </a:pathLst>
          </a:custGeom>
          <a:blipFill>
            <a:blip r:embed="rId5"/>
            <a:stretch>
              <a:fillRect l="-3613" b="-7495"/>
            </a:stretch>
          </a:blipFill>
        </p:spPr>
      </p:sp>
      <p:sp>
        <p:nvSpPr>
          <p:cNvPr id="8" name="Freeform 8"/>
          <p:cNvSpPr/>
          <p:nvPr/>
        </p:nvSpPr>
        <p:spPr>
          <a:xfrm>
            <a:off x="13116885" y="3086100"/>
            <a:ext cx="3199257" cy="4114800"/>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1028700" y="819150"/>
            <a:ext cx="9189393" cy="968375"/>
          </a:xfrm>
          <a:prstGeom prst="rect">
            <a:avLst/>
          </a:prstGeom>
        </p:spPr>
        <p:txBody>
          <a:bodyPr lIns="0" tIns="0" rIns="0" bIns="0" rtlCol="0" anchor="t">
            <a:spAutoFit/>
          </a:bodyPr>
          <a:lstStyle/>
          <a:p>
            <a:pPr algn="l">
              <a:lnSpc>
                <a:spcPts val="7000"/>
              </a:lnSpc>
              <a:spcBef>
                <a:spcPct val="0"/>
              </a:spcBef>
            </a:pPr>
            <a:r>
              <a:rPr lang="en-US" sz="5000">
                <a:solidFill>
                  <a:srgbClr val="26235D"/>
                </a:solidFill>
                <a:latin typeface="Calibri (MS) Bold"/>
              </a:rPr>
              <a:t>BONUS GIFT DOLLARS AVAILABLE! </a:t>
            </a:r>
          </a:p>
        </p:txBody>
      </p:sp>
      <p:sp>
        <p:nvSpPr>
          <p:cNvPr id="10" name="TextBox 10"/>
          <p:cNvSpPr txBox="1"/>
          <p:nvPr/>
        </p:nvSpPr>
        <p:spPr>
          <a:xfrm>
            <a:off x="1028700" y="2633345"/>
            <a:ext cx="11238042" cy="2510155"/>
          </a:xfrm>
          <a:prstGeom prst="rect">
            <a:avLst/>
          </a:prstGeom>
        </p:spPr>
        <p:txBody>
          <a:bodyPr lIns="0" tIns="0" rIns="0" bIns="0" rtlCol="0" anchor="t">
            <a:spAutoFit/>
          </a:bodyPr>
          <a:lstStyle/>
          <a:p>
            <a:pPr algn="l">
              <a:lnSpc>
                <a:spcPts val="3920"/>
              </a:lnSpc>
              <a:spcBef>
                <a:spcPct val="0"/>
              </a:spcBef>
            </a:pPr>
            <a:r>
              <a:rPr lang="en-US" sz="2800">
                <a:solidFill>
                  <a:srgbClr val="26235D"/>
                </a:solidFill>
                <a:latin typeface="Calibri (MS)"/>
              </a:rPr>
              <a:t>THE TEXAS HOMEBUYER PROGRAM IS PROUD TO PARTNER WITH LOCAL HOUSING FINANCE AGENCIES IN CERTAIN ELIGIBLE COUNTIES IN TEXAS TO OFFER ADDITIONAL FREE GIFT FUNDS TO BE USED IN CONJUNCTION WITH THE TDHCA DOWN PAYMENT ASSISTANCE PROGRAMS THAT CAN HELP HOMEBUYERS TO QUALIFY TO BUY A HOME, SOONER, RATHER THAN LATER.</a:t>
            </a:r>
          </a:p>
        </p:txBody>
      </p:sp>
      <p:sp>
        <p:nvSpPr>
          <p:cNvPr id="11" name="TextBox 11"/>
          <p:cNvSpPr txBox="1"/>
          <p:nvPr/>
        </p:nvSpPr>
        <p:spPr>
          <a:xfrm>
            <a:off x="1637722" y="1751843"/>
            <a:ext cx="7609731" cy="528955"/>
          </a:xfrm>
          <a:prstGeom prst="rect">
            <a:avLst/>
          </a:prstGeom>
        </p:spPr>
        <p:txBody>
          <a:bodyPr lIns="0" tIns="0" rIns="0" bIns="0" rtlCol="0" anchor="t">
            <a:spAutoFit/>
          </a:bodyPr>
          <a:lstStyle/>
          <a:p>
            <a:pPr algn="ctr">
              <a:lnSpc>
                <a:spcPts val="3920"/>
              </a:lnSpc>
              <a:spcBef>
                <a:spcPct val="0"/>
              </a:spcBef>
            </a:pPr>
            <a:r>
              <a:rPr lang="en-US" sz="2800">
                <a:solidFill>
                  <a:srgbClr val="26235D"/>
                </a:solidFill>
                <a:latin typeface="Calibri (MS) Bold"/>
              </a:rPr>
              <a:t>THIS BENEFIT IS ONLY AVAILABLE THROUGH TDHCA</a:t>
            </a:r>
          </a:p>
        </p:txBody>
      </p:sp>
      <p:sp>
        <p:nvSpPr>
          <p:cNvPr id="12" name="TextBox 12"/>
          <p:cNvSpPr txBox="1"/>
          <p:nvPr/>
        </p:nvSpPr>
        <p:spPr>
          <a:xfrm>
            <a:off x="1577170" y="8330460"/>
            <a:ext cx="9636323" cy="512445"/>
          </a:xfrm>
          <a:prstGeom prst="rect">
            <a:avLst/>
          </a:prstGeom>
        </p:spPr>
        <p:txBody>
          <a:bodyPr lIns="0" tIns="0" rIns="0" bIns="0" rtlCol="0" anchor="t">
            <a:spAutoFit/>
          </a:bodyPr>
          <a:lstStyle/>
          <a:p>
            <a:pPr algn="ctr">
              <a:lnSpc>
                <a:spcPts val="3780"/>
              </a:lnSpc>
              <a:spcBef>
                <a:spcPct val="0"/>
              </a:spcBef>
            </a:pPr>
            <a:r>
              <a:rPr lang="en-US" sz="2700">
                <a:solidFill>
                  <a:srgbClr val="47894E"/>
                </a:solidFill>
                <a:latin typeface="Calibri (MS) Bold"/>
              </a:rPr>
              <a:t>The additional GIFT FUND process takes no additional time to close.</a:t>
            </a:r>
          </a:p>
        </p:txBody>
      </p:sp>
    </p:spTree>
    <p:extLst>
      <p:ext uri="{BB962C8B-B14F-4D97-AF65-F5344CB8AC3E}">
        <p14:creationId xmlns:p14="http://schemas.microsoft.com/office/powerpoint/2010/main" val="1264890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165" y="-996791"/>
            <a:ext cx="18494905" cy="12345349"/>
          </a:xfrm>
          <a:custGeom>
            <a:avLst/>
            <a:gdLst/>
            <a:ahLst/>
            <a:cxnLst/>
            <a:rect l="l" t="t" r="r" b="b"/>
            <a:pathLst>
              <a:path w="18494905" h="12345349">
                <a:moveTo>
                  <a:pt x="0" y="0"/>
                </a:moveTo>
                <a:lnTo>
                  <a:pt x="18494905" y="0"/>
                </a:lnTo>
                <a:lnTo>
                  <a:pt x="18494905" y="12345349"/>
                </a:lnTo>
                <a:lnTo>
                  <a:pt x="0" y="12345349"/>
                </a:lnTo>
                <a:lnTo>
                  <a:pt x="0" y="0"/>
                </a:lnTo>
                <a:close/>
              </a:path>
            </a:pathLst>
          </a:custGeom>
          <a:blipFill>
            <a:blip r:embed="rId2">
              <a:alphaModFix amt="13000"/>
            </a:blip>
            <a:stretch>
              <a:fillRect l="-93" r="-93"/>
            </a:stretch>
          </a:blipFill>
        </p:spPr>
      </p:sp>
      <p:sp>
        <p:nvSpPr>
          <p:cNvPr id="3" name="AutoShape 3"/>
          <p:cNvSpPr/>
          <p:nvPr/>
        </p:nvSpPr>
        <p:spPr>
          <a:xfrm>
            <a:off x="15637520" y="1408112"/>
            <a:ext cx="2650480" cy="0"/>
          </a:xfrm>
          <a:prstGeom prst="line">
            <a:avLst/>
          </a:prstGeom>
          <a:ln w="38100" cap="flat">
            <a:solidFill>
              <a:srgbClr val="26235D"/>
            </a:solidFill>
            <a:prstDash val="solid"/>
            <a:headEnd type="none" w="sm" len="sm"/>
            <a:tailEnd type="none" w="sm" len="sm"/>
          </a:ln>
        </p:spPr>
      </p:sp>
      <p:grpSp>
        <p:nvGrpSpPr>
          <p:cNvPr id="4" name="Group 4"/>
          <p:cNvGrpSpPr/>
          <p:nvPr/>
        </p:nvGrpSpPr>
        <p:grpSpPr>
          <a:xfrm>
            <a:off x="1057615" y="8050032"/>
            <a:ext cx="16201685" cy="1684805"/>
            <a:chOff x="0" y="0"/>
            <a:chExt cx="21602247" cy="2246406"/>
          </a:xfrm>
        </p:grpSpPr>
        <p:sp>
          <p:nvSpPr>
            <p:cNvPr id="5" name="Freeform 5"/>
            <p:cNvSpPr/>
            <p:nvPr/>
          </p:nvSpPr>
          <p:spPr>
            <a:xfrm>
              <a:off x="15244700" y="0"/>
              <a:ext cx="6357547" cy="2246406"/>
            </a:xfrm>
            <a:custGeom>
              <a:avLst/>
              <a:gdLst/>
              <a:ahLst/>
              <a:cxnLst/>
              <a:rect l="l" t="t" r="r" b="b"/>
              <a:pathLst>
                <a:path w="6357547" h="2246406">
                  <a:moveTo>
                    <a:pt x="0" y="0"/>
                  </a:moveTo>
                  <a:lnTo>
                    <a:pt x="6357547" y="0"/>
                  </a:lnTo>
                  <a:lnTo>
                    <a:pt x="6357547" y="2246406"/>
                  </a:lnTo>
                  <a:lnTo>
                    <a:pt x="0" y="2246406"/>
                  </a:lnTo>
                  <a:lnTo>
                    <a:pt x="0" y="0"/>
                  </a:lnTo>
                  <a:close/>
                </a:path>
              </a:pathLst>
            </a:custGeom>
            <a:blipFill>
              <a:blip r:embed="rId3"/>
              <a:stretch>
                <a:fillRect/>
              </a:stretch>
            </a:blipFill>
          </p:spPr>
        </p:sp>
        <p:sp>
          <p:nvSpPr>
            <p:cNvPr id="6" name="AutoShape 6"/>
            <p:cNvSpPr/>
            <p:nvPr/>
          </p:nvSpPr>
          <p:spPr>
            <a:xfrm flipV="1">
              <a:off x="43" y="1585623"/>
              <a:ext cx="14902322" cy="25400"/>
            </a:xfrm>
            <a:prstGeom prst="line">
              <a:avLst/>
            </a:prstGeom>
            <a:ln w="50800" cap="flat">
              <a:solidFill>
                <a:srgbClr val="26235D"/>
              </a:solidFill>
              <a:prstDash val="solid"/>
              <a:headEnd type="none" w="sm" len="sm"/>
              <a:tailEnd type="none" w="sm" len="sm"/>
            </a:ln>
          </p:spPr>
        </p:sp>
      </p:grpSp>
      <p:sp>
        <p:nvSpPr>
          <p:cNvPr id="7" name="TextBox 7"/>
          <p:cNvSpPr txBox="1"/>
          <p:nvPr/>
        </p:nvSpPr>
        <p:spPr>
          <a:xfrm>
            <a:off x="1028700" y="819150"/>
            <a:ext cx="14608820" cy="968375"/>
          </a:xfrm>
          <a:prstGeom prst="rect">
            <a:avLst/>
          </a:prstGeom>
        </p:spPr>
        <p:txBody>
          <a:bodyPr lIns="0" tIns="0" rIns="0" bIns="0" rtlCol="0" anchor="t">
            <a:spAutoFit/>
          </a:bodyPr>
          <a:lstStyle/>
          <a:p>
            <a:pPr algn="l">
              <a:lnSpc>
                <a:spcPts val="7000"/>
              </a:lnSpc>
              <a:spcBef>
                <a:spcPct val="0"/>
              </a:spcBef>
            </a:pPr>
            <a:r>
              <a:rPr lang="en-US" sz="5000">
                <a:solidFill>
                  <a:srgbClr val="26235D"/>
                </a:solidFill>
                <a:latin typeface="Calibri (MS) Bold"/>
              </a:rPr>
              <a:t>GIFT FUNDS AVAILABLE IN SPECIAL DESIGNATED AREAS</a:t>
            </a:r>
          </a:p>
        </p:txBody>
      </p:sp>
      <p:sp>
        <p:nvSpPr>
          <p:cNvPr id="8" name="TextBox 8"/>
          <p:cNvSpPr txBox="1"/>
          <p:nvPr/>
        </p:nvSpPr>
        <p:spPr>
          <a:xfrm>
            <a:off x="1028700" y="7001746"/>
            <a:ext cx="16048673" cy="1583689"/>
          </a:xfrm>
          <a:prstGeom prst="rect">
            <a:avLst/>
          </a:prstGeom>
        </p:spPr>
        <p:txBody>
          <a:bodyPr lIns="0" tIns="0" rIns="0" bIns="0" rtlCol="0" anchor="t">
            <a:spAutoFit/>
          </a:bodyPr>
          <a:lstStyle/>
          <a:p>
            <a:pPr algn="l">
              <a:lnSpc>
                <a:spcPts val="4060"/>
              </a:lnSpc>
            </a:pPr>
            <a:r>
              <a:rPr lang="en-US" sz="2900" u="sng" dirty="0">
                <a:solidFill>
                  <a:srgbClr val="0000EE"/>
                </a:solidFill>
                <a:latin typeface="Calibri (MS) Bold"/>
                <a:hlinkClick r:id="rId4" tooltip="https://thetexashomebuyerprogram.com/additional-grant-down-payment-assistance"/>
              </a:rPr>
              <a:t>HTTPS://THETEXASHOMEBUYERPROGRAM.COM/ADDITIONAL-GRANT-DOWN-PAYMENT-ASSISTANCE</a:t>
            </a:r>
            <a:r>
              <a:rPr lang="en-US" sz="2900" dirty="0">
                <a:solidFill>
                  <a:srgbClr val="0000EE"/>
                </a:solidFill>
                <a:latin typeface="Calibri (MS) Bold"/>
              </a:rPr>
              <a:t> </a:t>
            </a:r>
          </a:p>
          <a:p>
            <a:pPr algn="l">
              <a:lnSpc>
                <a:spcPts val="4060"/>
              </a:lnSpc>
              <a:spcBef>
                <a:spcPct val="0"/>
              </a:spcBef>
            </a:pPr>
            <a:endParaRPr lang="en-US" sz="2900" dirty="0">
              <a:solidFill>
                <a:srgbClr val="0000EE"/>
              </a:solidFill>
              <a:latin typeface="Calibri (MS) Bold"/>
            </a:endParaRPr>
          </a:p>
          <a:p>
            <a:pPr algn="l">
              <a:lnSpc>
                <a:spcPts val="4060"/>
              </a:lnSpc>
              <a:spcBef>
                <a:spcPct val="0"/>
              </a:spcBef>
            </a:pPr>
            <a:r>
              <a:rPr lang="en-US" sz="2900" dirty="0">
                <a:solidFill>
                  <a:srgbClr val="26235D"/>
                </a:solidFill>
                <a:latin typeface="Calibri (MS) Bold"/>
              </a:rPr>
              <a:t>This benefit is only available through TDHCA.</a:t>
            </a:r>
          </a:p>
        </p:txBody>
      </p:sp>
      <p:sp>
        <p:nvSpPr>
          <p:cNvPr id="9" name="TextBox 9"/>
          <p:cNvSpPr txBox="1"/>
          <p:nvPr/>
        </p:nvSpPr>
        <p:spPr>
          <a:xfrm>
            <a:off x="1057615" y="2228423"/>
            <a:ext cx="16201685" cy="4230399"/>
          </a:xfrm>
          <a:prstGeom prst="rect">
            <a:avLst/>
          </a:prstGeom>
        </p:spPr>
        <p:txBody>
          <a:bodyPr lIns="0" tIns="0" rIns="0" bIns="0" rtlCol="0" anchor="t">
            <a:spAutoFit/>
          </a:bodyPr>
          <a:lstStyle/>
          <a:p>
            <a:pPr algn="l">
              <a:lnSpc>
                <a:spcPts val="4128"/>
              </a:lnSpc>
            </a:pPr>
            <a:r>
              <a:rPr lang="en-US" sz="2948" dirty="0">
                <a:solidFill>
                  <a:srgbClr val="26235D"/>
                </a:solidFill>
                <a:latin typeface="Calibri (MS) Bold"/>
              </a:rPr>
              <a:t>Capital Area Housing Financing Corporation - Serving Bastrop, Blanco, Burnet, Caldwell, Fayette, Hays, Lee, Llano, and Williamson Counties - $5,000 up to $</a:t>
            </a:r>
            <a:r>
              <a:rPr lang="en-US" sz="2948" dirty="0" smtClean="0">
                <a:solidFill>
                  <a:srgbClr val="26235D"/>
                </a:solidFill>
                <a:latin typeface="Calibri (MS) Bold"/>
              </a:rPr>
              <a:t>10,000</a:t>
            </a:r>
            <a:endParaRPr lang="en-US" sz="2948" dirty="0">
              <a:solidFill>
                <a:srgbClr val="26235D"/>
              </a:solidFill>
              <a:latin typeface="Calibri (MS) Bold"/>
            </a:endParaRPr>
          </a:p>
          <a:p>
            <a:pPr algn="l">
              <a:lnSpc>
                <a:spcPts val="4128"/>
              </a:lnSpc>
            </a:pPr>
            <a:endParaRPr lang="en-US" sz="2948" dirty="0">
              <a:solidFill>
                <a:srgbClr val="26235D"/>
              </a:solidFill>
              <a:latin typeface="Calibri (MS) Bold"/>
            </a:endParaRPr>
          </a:p>
          <a:p>
            <a:pPr algn="l">
              <a:lnSpc>
                <a:spcPts val="4128"/>
              </a:lnSpc>
            </a:pPr>
            <a:r>
              <a:rPr lang="en-US" sz="2948" dirty="0">
                <a:solidFill>
                  <a:srgbClr val="26235D"/>
                </a:solidFill>
                <a:latin typeface="Calibri (MS) Bold"/>
              </a:rPr>
              <a:t>Harris County Housing Finance Corporation - Serving Harris County EXCLUDING the cities of Baytown, Deer Park, Friendswood, Houston, La Porte, League City, Missouri City, Pasadena, and Pearland - up to $1,000</a:t>
            </a:r>
          </a:p>
          <a:p>
            <a:pPr algn="l">
              <a:lnSpc>
                <a:spcPts val="4128"/>
              </a:lnSpc>
            </a:pPr>
            <a:endParaRPr lang="en-US" sz="2948" dirty="0">
              <a:solidFill>
                <a:srgbClr val="26235D"/>
              </a:solidFill>
              <a:latin typeface="Calibri (MS) Bold"/>
            </a:endParaRPr>
          </a:p>
          <a:p>
            <a:pPr algn="l">
              <a:lnSpc>
                <a:spcPts val="4128"/>
              </a:lnSpc>
              <a:spcBef>
                <a:spcPct val="0"/>
              </a:spcBef>
            </a:pPr>
            <a:r>
              <a:rPr lang="en-US" sz="2948" dirty="0">
                <a:solidFill>
                  <a:srgbClr val="26235D"/>
                </a:solidFill>
                <a:latin typeface="Calibri (MS) Bold"/>
              </a:rPr>
              <a:t>McKinney Housing Finance Corporation- Serving the City of McKinney - up to $5,000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TotalTime>
  <Words>756</Words>
  <Application>Microsoft Office PowerPoint</Application>
  <PresentationFormat>Custom</PresentationFormat>
  <Paragraphs>84</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 (MS) Bold Italics</vt:lpstr>
      <vt:lpstr>Calibri (MS) Bold</vt:lpstr>
      <vt:lpstr>Calibri (MS)</vt:lpstr>
      <vt:lpstr>Calibri</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TDHCA Homebuyer Presentation</dc:title>
  <dc:creator>Rosa Liscano</dc:creator>
  <cp:lastModifiedBy>Rosa Liscano</cp:lastModifiedBy>
  <cp:revision>9</cp:revision>
  <dcterms:created xsi:type="dcterms:W3CDTF">2006-08-16T00:00:00Z</dcterms:created>
  <dcterms:modified xsi:type="dcterms:W3CDTF">2025-02-14T15:41:44Z</dcterms:modified>
  <dc:identifier>DAGJLRyy6eo</dc:identifier>
</cp:coreProperties>
</file>